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84" r:id="rId2"/>
    <p:sldId id="256" r:id="rId3"/>
    <p:sldId id="258" r:id="rId4"/>
    <p:sldId id="285" r:id="rId5"/>
    <p:sldId id="259" r:id="rId6"/>
    <p:sldId id="286" r:id="rId7"/>
    <p:sldId id="260" r:id="rId8"/>
    <p:sldId id="287" r:id="rId9"/>
    <p:sldId id="261" r:id="rId10"/>
    <p:sldId id="288" r:id="rId11"/>
    <p:sldId id="262" r:id="rId12"/>
    <p:sldId id="289" r:id="rId13"/>
    <p:sldId id="263" r:id="rId14"/>
    <p:sldId id="312" r:id="rId15"/>
    <p:sldId id="270" r:id="rId16"/>
    <p:sldId id="313" r:id="rId17"/>
    <p:sldId id="268" r:id="rId18"/>
    <p:sldId id="314" r:id="rId19"/>
    <p:sldId id="269" r:id="rId20"/>
    <p:sldId id="315" r:id="rId21"/>
    <p:sldId id="267" r:id="rId22"/>
    <p:sldId id="316" r:id="rId23"/>
    <p:sldId id="264" r:id="rId24"/>
    <p:sldId id="317" r:id="rId25"/>
    <p:sldId id="265" r:id="rId26"/>
    <p:sldId id="318" r:id="rId27"/>
    <p:sldId id="271" r:id="rId28"/>
    <p:sldId id="319" r:id="rId29"/>
    <p:sldId id="283" r:id="rId30"/>
    <p:sldId id="320" r:id="rId31"/>
    <p:sldId id="272" r:id="rId32"/>
    <p:sldId id="321" r:id="rId33"/>
    <p:sldId id="273" r:id="rId34"/>
    <p:sldId id="322" r:id="rId35"/>
    <p:sldId id="274" r:id="rId36"/>
    <p:sldId id="323" r:id="rId37"/>
    <p:sldId id="275" r:id="rId38"/>
    <p:sldId id="324" r:id="rId39"/>
    <p:sldId id="276" r:id="rId40"/>
    <p:sldId id="325" r:id="rId41"/>
    <p:sldId id="277" r:id="rId42"/>
    <p:sldId id="326" r:id="rId43"/>
    <p:sldId id="278" r:id="rId44"/>
    <p:sldId id="327" r:id="rId45"/>
    <p:sldId id="279" r:id="rId46"/>
    <p:sldId id="328" r:id="rId47"/>
    <p:sldId id="280" r:id="rId48"/>
    <p:sldId id="329" r:id="rId49"/>
    <p:sldId id="281" r:id="rId50"/>
    <p:sldId id="330" r:id="rId51"/>
    <p:sldId id="282" r:id="rId52"/>
    <p:sldId id="331" r:id="rId53"/>
    <p:sldId id="310" r:id="rId54"/>
    <p:sldId id="311" r:id="rId55"/>
  </p:sldIdLst>
  <p:sldSz cx="9144000" cy="6858000" type="screen4x3"/>
  <p:notesSz cx="6858000" cy="9144000"/>
  <p:defaultTextStyle>
    <a:defPPr>
      <a:defRPr lang="en-US"/>
    </a:defPPr>
    <a:lvl1pPr algn="l" rtl="0" fontAlgn="base">
      <a:spcBef>
        <a:spcPct val="0"/>
      </a:spcBef>
      <a:spcAft>
        <a:spcPct val="0"/>
      </a:spcAft>
      <a:defRPr sz="7200" b="1" kern="1200">
        <a:solidFill>
          <a:schemeClr val="tx1"/>
        </a:solidFill>
        <a:latin typeface="Times New Roman" charset="0"/>
        <a:ea typeface="+mn-ea"/>
        <a:cs typeface="+mn-cs"/>
      </a:defRPr>
    </a:lvl1pPr>
    <a:lvl2pPr marL="457200" algn="l" rtl="0" fontAlgn="base">
      <a:spcBef>
        <a:spcPct val="0"/>
      </a:spcBef>
      <a:spcAft>
        <a:spcPct val="0"/>
      </a:spcAft>
      <a:defRPr sz="7200" b="1" kern="1200">
        <a:solidFill>
          <a:schemeClr val="tx1"/>
        </a:solidFill>
        <a:latin typeface="Times New Roman" charset="0"/>
        <a:ea typeface="+mn-ea"/>
        <a:cs typeface="+mn-cs"/>
      </a:defRPr>
    </a:lvl2pPr>
    <a:lvl3pPr marL="914400" algn="l" rtl="0" fontAlgn="base">
      <a:spcBef>
        <a:spcPct val="0"/>
      </a:spcBef>
      <a:spcAft>
        <a:spcPct val="0"/>
      </a:spcAft>
      <a:defRPr sz="7200" b="1" kern="1200">
        <a:solidFill>
          <a:schemeClr val="tx1"/>
        </a:solidFill>
        <a:latin typeface="Times New Roman" charset="0"/>
        <a:ea typeface="+mn-ea"/>
        <a:cs typeface="+mn-cs"/>
      </a:defRPr>
    </a:lvl3pPr>
    <a:lvl4pPr marL="1371600" algn="l" rtl="0" fontAlgn="base">
      <a:spcBef>
        <a:spcPct val="0"/>
      </a:spcBef>
      <a:spcAft>
        <a:spcPct val="0"/>
      </a:spcAft>
      <a:defRPr sz="7200" b="1" kern="1200">
        <a:solidFill>
          <a:schemeClr val="tx1"/>
        </a:solidFill>
        <a:latin typeface="Times New Roman" charset="0"/>
        <a:ea typeface="+mn-ea"/>
        <a:cs typeface="+mn-cs"/>
      </a:defRPr>
    </a:lvl4pPr>
    <a:lvl5pPr marL="1828800" algn="l" rtl="0" fontAlgn="base">
      <a:spcBef>
        <a:spcPct val="0"/>
      </a:spcBef>
      <a:spcAft>
        <a:spcPct val="0"/>
      </a:spcAft>
      <a:defRPr sz="7200" b="1" kern="1200">
        <a:solidFill>
          <a:schemeClr val="tx1"/>
        </a:solidFill>
        <a:latin typeface="Times New Roman" charset="0"/>
        <a:ea typeface="+mn-ea"/>
        <a:cs typeface="+mn-cs"/>
      </a:defRPr>
    </a:lvl5pPr>
    <a:lvl6pPr marL="2286000" algn="l" defTabSz="914400" rtl="0" eaLnBrk="1" latinLnBrk="0" hangingPunct="1">
      <a:defRPr sz="7200" b="1" kern="1200">
        <a:solidFill>
          <a:schemeClr val="tx1"/>
        </a:solidFill>
        <a:latin typeface="Times New Roman" charset="0"/>
        <a:ea typeface="+mn-ea"/>
        <a:cs typeface="+mn-cs"/>
      </a:defRPr>
    </a:lvl6pPr>
    <a:lvl7pPr marL="2743200" algn="l" defTabSz="914400" rtl="0" eaLnBrk="1" latinLnBrk="0" hangingPunct="1">
      <a:defRPr sz="7200" b="1" kern="1200">
        <a:solidFill>
          <a:schemeClr val="tx1"/>
        </a:solidFill>
        <a:latin typeface="Times New Roman" charset="0"/>
        <a:ea typeface="+mn-ea"/>
        <a:cs typeface="+mn-cs"/>
      </a:defRPr>
    </a:lvl7pPr>
    <a:lvl8pPr marL="3200400" algn="l" defTabSz="914400" rtl="0" eaLnBrk="1" latinLnBrk="0" hangingPunct="1">
      <a:defRPr sz="7200" b="1" kern="1200">
        <a:solidFill>
          <a:schemeClr val="tx1"/>
        </a:solidFill>
        <a:latin typeface="Times New Roman" charset="0"/>
        <a:ea typeface="+mn-ea"/>
        <a:cs typeface="+mn-cs"/>
      </a:defRPr>
    </a:lvl8pPr>
    <a:lvl9pPr marL="3657600" algn="l" defTabSz="914400" rtl="0" eaLnBrk="1" latinLnBrk="0" hangingPunct="1">
      <a:defRPr sz="7200" b="1"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33CC"/>
    <a:srgbClr val="00FFFF"/>
    <a:srgbClr val="FFFF00"/>
    <a:srgbClr val="FF3300"/>
    <a:srgbClr val="CC00CC"/>
    <a:srgbClr val="CC00FF"/>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92" autoAdjust="0"/>
    <p:restoredTop sz="90929"/>
  </p:normalViewPr>
  <p:slideViewPr>
    <p:cSldViewPr snapToGrid="0">
      <p:cViewPr varScale="1">
        <p:scale>
          <a:sx n="96" d="100"/>
          <a:sy n="96" d="100"/>
        </p:scale>
        <p:origin x="-13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4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dirty="0"/>
          </a:p>
        </p:txBody>
      </p:sp>
      <p:sp>
        <p:nvSpPr>
          <p:cNvPr id="890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dirty="0"/>
          </a:p>
        </p:txBody>
      </p:sp>
      <p:sp>
        <p:nvSpPr>
          <p:cNvPr id="890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dirty="0"/>
          </a:p>
        </p:txBody>
      </p:sp>
      <p:sp>
        <p:nvSpPr>
          <p:cNvPr id="890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7EAA54E9-1E2F-4406-B919-6272AA72309D}"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dirty="0"/>
          </a:p>
        </p:txBody>
      </p:sp>
      <p:sp>
        <p:nvSpPr>
          <p:cNvPr id="573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dirty="0"/>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73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dirty="0"/>
          </a:p>
        </p:txBody>
      </p:sp>
      <p:sp>
        <p:nvSpPr>
          <p:cNvPr id="573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1BA35673-49D6-4194-A45F-9A2720465DE7}"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 together</a:t>
            </a:r>
            <a:r>
              <a:rPr lang="en-US" baseline="0" dirty="0" smtClean="0"/>
              <a:t> by </a:t>
            </a:r>
            <a:r>
              <a:rPr lang="en-US" baseline="0" smtClean="0"/>
              <a:t>Brenna Johnson 12-03-2010</a:t>
            </a:r>
            <a:endParaRPr lang="en-US"/>
          </a:p>
        </p:txBody>
      </p:sp>
      <p:sp>
        <p:nvSpPr>
          <p:cNvPr id="4" name="Slide Number Placeholder 3"/>
          <p:cNvSpPr>
            <a:spLocks noGrp="1"/>
          </p:cNvSpPr>
          <p:nvPr>
            <p:ph type="sldNum" sz="quarter" idx="10"/>
          </p:nvPr>
        </p:nvSpPr>
        <p:spPr/>
        <p:txBody>
          <a:bodyPr/>
          <a:lstStyle/>
          <a:p>
            <a:fld id="{1BA35673-49D6-4194-A45F-9A2720465DE7}"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google.com/imgres?imgurl=http://henrysheehan.com/essays/def/eastwood.jpg&amp;imgrefurl=http://henrysheehan.com/essays/def/eastwood.html&amp;usg=__D0qCjlrW2F8s5hQOUTA_CK4jUss=&amp;h=292&amp;w=301&amp;sz=10&amp;hl=en&amp;start=0&amp;zoom=1&amp;tbnid=lNf7rsi2CY6vQM:&amp;tbnh=124&amp;tbnw=128&amp;prev=/images%3Fq%3DClint%2BEastwood%26um%3D1%26hl%3Den%26sa%3DN%26rls%3Dcom.microsoft:en-us:IE-SearchBox%26biw%3D1419%26bih%3D680%26tbs%3Disch:1&amp;um=1&amp;itbs=1&amp;iact=hc&amp;vpx=239&amp;vpy=197&amp;dur=1457&amp;hovh=221&amp;hovw=228&amp;tx=157&amp;ty=133&amp;ei=rLD5TLNHgqCUB9rzyaUH&amp;oei=krD5TKjYH8G88gbvvKXuBw&amp;esq=4&amp;page=1&amp;ndsp=29&amp;ved=1t:429,r:1,s:0</a:t>
            </a:r>
            <a:endParaRPr lang="en-US" dirty="0"/>
          </a:p>
        </p:txBody>
      </p:sp>
      <p:sp>
        <p:nvSpPr>
          <p:cNvPr id="4" name="Slide Number Placeholder 3"/>
          <p:cNvSpPr>
            <a:spLocks noGrp="1"/>
          </p:cNvSpPr>
          <p:nvPr>
            <p:ph type="sldNum" sz="quarter" idx="10"/>
          </p:nvPr>
        </p:nvSpPr>
        <p:spPr/>
        <p:txBody>
          <a:bodyPr/>
          <a:lstStyle/>
          <a:p>
            <a:fld id="{1BA35673-49D6-4194-A45F-9A2720465DE7}" type="slidenum">
              <a:rPr lang="en-US" smtClean="0"/>
              <a:pPr/>
              <a:t>15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http://www.oralcancerfoundation.org/emotional/images/emotional_index.jpg</a:t>
            </a:r>
            <a:endParaRPr lang="en-US" dirty="0"/>
          </a:p>
        </p:txBody>
      </p:sp>
      <p:sp>
        <p:nvSpPr>
          <p:cNvPr id="4" name="Slide Number Placeholder 3"/>
          <p:cNvSpPr>
            <a:spLocks noGrp="1"/>
          </p:cNvSpPr>
          <p:nvPr>
            <p:ph type="sldNum" sz="quarter" idx="10"/>
          </p:nvPr>
        </p:nvSpPr>
        <p:spPr/>
        <p:txBody>
          <a:bodyPr/>
          <a:lstStyle/>
          <a:p>
            <a:fld id="{1BA35673-49D6-4194-A45F-9A2720465DE7}"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of map:  http://studentweb.cencol.ca/wtsang15/COMP%20213/Midterm/world-map.gif</a:t>
            </a:r>
            <a:endParaRPr lang="en-US" dirty="0"/>
          </a:p>
        </p:txBody>
      </p:sp>
      <p:sp>
        <p:nvSpPr>
          <p:cNvPr id="4" name="Slide Number Placeholder 3"/>
          <p:cNvSpPr>
            <a:spLocks noGrp="1"/>
          </p:cNvSpPr>
          <p:nvPr>
            <p:ph type="sldNum" sz="quarter" idx="10"/>
          </p:nvPr>
        </p:nvSpPr>
        <p:spPr/>
        <p:txBody>
          <a:bodyPr/>
          <a:lstStyle/>
          <a:p>
            <a:fld id="{1BA35673-49D6-4194-A45F-9A2720465DE7}" type="slidenum">
              <a:rPr lang="en-US" smtClean="0"/>
              <a:pPr/>
              <a:t>43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46090FB-AD34-41F4-90F9-324A61FCB396}"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0D0FE04-8E4B-4F03-9A66-11D2FB874424}"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D894B69-3BEF-4393-BBE3-879D63E1C524}"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8CEF043-6EBF-4F6D-B628-51F1E55D19AE}"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50DABBF-72DC-4036-86F4-DB797D56EEE1}"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C549A6D-654A-4A9D-B4B7-4B0E94B2F51A}"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BA69E59-6897-4238-BC88-D2BD25444CA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455FD63B-B6FB-4245-AEA5-FE865C9F6BA0}"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08AE39E-6827-4346-AB45-411FAEE10A28}"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DA8287A-8E72-4D0D-B632-AB28ACDA0ACB}"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1341F28-87F1-47A8-B394-0ACEE6FCF6B0}"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CC00FF"/>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36726B5C-C7B4-4201-8049-EABF51AA40EF}"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15.xml"/><Relationship Id="rId18" Type="http://schemas.openxmlformats.org/officeDocument/2006/relationships/slide" Target="slide36.xml"/><Relationship Id="rId26" Type="http://schemas.openxmlformats.org/officeDocument/2006/relationships/slide" Target="slide52.xml"/><Relationship Id="rId39" Type="http://schemas.openxmlformats.org/officeDocument/2006/relationships/slide" Target="slide45.xml"/><Relationship Id="rId3" Type="http://schemas.openxmlformats.org/officeDocument/2006/relationships/slide" Target="slide5.xml"/><Relationship Id="rId21" Type="http://schemas.openxmlformats.org/officeDocument/2006/relationships/slide" Target="slide23.xml"/><Relationship Id="rId34" Type="http://schemas.openxmlformats.org/officeDocument/2006/relationships/slide" Target="slide38.xml"/><Relationship Id="rId42" Type="http://schemas.openxmlformats.org/officeDocument/2006/relationships/slide" Target="slide49.xml"/><Relationship Id="rId7" Type="http://schemas.openxmlformats.org/officeDocument/2006/relationships/slide" Target="slide9.xml"/><Relationship Id="rId12" Type="http://schemas.openxmlformats.org/officeDocument/2006/relationships/slide" Target="slide19.xml"/><Relationship Id="rId17" Type="http://schemas.openxmlformats.org/officeDocument/2006/relationships/slide" Target="slide32.xml"/><Relationship Id="rId25" Type="http://schemas.openxmlformats.org/officeDocument/2006/relationships/slide" Target="slide27.xml"/><Relationship Id="rId33" Type="http://schemas.openxmlformats.org/officeDocument/2006/relationships/slide" Target="slide37.xml"/><Relationship Id="rId38" Type="http://schemas.openxmlformats.org/officeDocument/2006/relationships/slide" Target="slide43.xml"/><Relationship Id="rId46" Type="http://schemas.openxmlformats.org/officeDocument/2006/relationships/slide" Target="slide53.xml"/><Relationship Id="rId2" Type="http://schemas.openxmlformats.org/officeDocument/2006/relationships/slideLayout" Target="../slideLayouts/slideLayout7.xml"/><Relationship Id="rId16" Type="http://schemas.openxmlformats.org/officeDocument/2006/relationships/slide" Target="slide17.xml"/><Relationship Id="rId20" Type="http://schemas.openxmlformats.org/officeDocument/2006/relationships/slide" Target="slide41.xml"/><Relationship Id="rId29" Type="http://schemas.openxmlformats.org/officeDocument/2006/relationships/slide" Target="slide31.xml"/><Relationship Id="rId41" Type="http://schemas.openxmlformats.org/officeDocument/2006/relationships/slide" Target="slide47.xml"/><Relationship Id="rId1" Type="http://schemas.openxmlformats.org/officeDocument/2006/relationships/themeOverride" Target="../theme/themeOverride1.xml"/><Relationship Id="rId6" Type="http://schemas.openxmlformats.org/officeDocument/2006/relationships/slide" Target="slide54.xml"/><Relationship Id="rId11" Type="http://schemas.openxmlformats.org/officeDocument/2006/relationships/slide" Target="slide13.xml"/><Relationship Id="rId24" Type="http://schemas.openxmlformats.org/officeDocument/2006/relationships/slide" Target="slide48.xml"/><Relationship Id="rId32" Type="http://schemas.openxmlformats.org/officeDocument/2006/relationships/slide" Target="slide35.xml"/><Relationship Id="rId37" Type="http://schemas.openxmlformats.org/officeDocument/2006/relationships/slide" Target="slide42.xml"/><Relationship Id="rId40" Type="http://schemas.openxmlformats.org/officeDocument/2006/relationships/slide" Target="slide46.xml"/><Relationship Id="rId45" Type="http://schemas.openxmlformats.org/officeDocument/2006/relationships/slide" Target="slide2.xml"/><Relationship Id="rId5" Type="http://schemas.openxmlformats.org/officeDocument/2006/relationships/slide" Target="slide7.xml"/><Relationship Id="rId15" Type="http://schemas.openxmlformats.org/officeDocument/2006/relationships/slide" Target="slide28.xml"/><Relationship Id="rId23" Type="http://schemas.openxmlformats.org/officeDocument/2006/relationships/slide" Target="slide25.xml"/><Relationship Id="rId28" Type="http://schemas.openxmlformats.org/officeDocument/2006/relationships/slide" Target="slide30.xml"/><Relationship Id="rId36" Type="http://schemas.openxmlformats.org/officeDocument/2006/relationships/slide" Target="slide40.xml"/><Relationship Id="rId10" Type="http://schemas.openxmlformats.org/officeDocument/2006/relationships/slide" Target="slide20.xml"/><Relationship Id="rId19" Type="http://schemas.openxmlformats.org/officeDocument/2006/relationships/slide" Target="slide21.xml"/><Relationship Id="rId31" Type="http://schemas.openxmlformats.org/officeDocument/2006/relationships/slide" Target="slide34.xml"/><Relationship Id="rId44" Type="http://schemas.openxmlformats.org/officeDocument/2006/relationships/slide" Target="slide51.xml"/><Relationship Id="rId4" Type="http://schemas.openxmlformats.org/officeDocument/2006/relationships/slide" Target="slide6.xml"/><Relationship Id="rId9" Type="http://schemas.openxmlformats.org/officeDocument/2006/relationships/slide" Target="slide11.xml"/><Relationship Id="rId14" Type="http://schemas.openxmlformats.org/officeDocument/2006/relationships/slide" Target="slide24.xml"/><Relationship Id="rId22" Type="http://schemas.openxmlformats.org/officeDocument/2006/relationships/slide" Target="slide44.xml"/><Relationship Id="rId27" Type="http://schemas.openxmlformats.org/officeDocument/2006/relationships/slide" Target="slide29.xml"/><Relationship Id="rId30" Type="http://schemas.openxmlformats.org/officeDocument/2006/relationships/slide" Target="slide33.xml"/><Relationship Id="rId35" Type="http://schemas.openxmlformats.org/officeDocument/2006/relationships/slide" Target="slide39.xml"/><Relationship Id="rId43" Type="http://schemas.openxmlformats.org/officeDocument/2006/relationships/slide" Target="slide50.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gi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audio" Target="file:///C:\Program%20Files\Morpheus\My%20Shared%20Folder\TV%20Show%20Theme%20Songs%20-%20Jeopardy%20Think%20Music..mp3" TargetMode="External"/><Relationship Id="rId5" Type="http://schemas.openxmlformats.org/officeDocument/2006/relationships/image" Target="../media/image13.gif"/><Relationship Id="rId4" Type="http://schemas.openxmlformats.org/officeDocument/2006/relationships/image" Target="../media/image26.gif"/></Relationships>
</file>

<file path=ppt/slides/_rels/slide5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FFFF00"/>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685800" y="2286000"/>
            <a:ext cx="7772400" cy="1143000"/>
          </a:xfrm>
        </p:spPr>
        <p:txBody>
          <a:bodyPr/>
          <a:lstStyle/>
          <a:p>
            <a:r>
              <a:rPr lang="en-US" sz="6600" b="1" dirty="0" smtClean="0">
                <a:latin typeface="Verdana" pitchFamily="34" charset="0"/>
                <a:ea typeface="Verdana" pitchFamily="34" charset="0"/>
                <a:cs typeface="Verdana" pitchFamily="34" charset="0"/>
              </a:rPr>
              <a:t>Types of Sentences</a:t>
            </a:r>
            <a:endParaRPr lang="en-US" sz="6600" b="1" i="1" dirty="0">
              <a:effectLst>
                <a:outerShdw blurRad="38100" dist="38100" dir="2700000" algn="tl">
                  <a:srgbClr val="FFFFFF"/>
                </a:outerShdw>
              </a:effectLst>
              <a:latin typeface="Verdana" pitchFamily="34" charset="0"/>
              <a:ea typeface="Verdana" pitchFamily="34" charset="0"/>
              <a:cs typeface="Verdana" pitchFamily="34" charset="0"/>
            </a:endParaRPr>
          </a:p>
        </p:txBody>
      </p:sp>
      <p:sp>
        <p:nvSpPr>
          <p:cNvPr id="90115" name="Rectangle 3"/>
          <p:cNvSpPr>
            <a:spLocks noGrp="1" noChangeArrowheads="1"/>
          </p:cNvSpPr>
          <p:nvPr>
            <p:ph type="subTitle" idx="1"/>
          </p:nvPr>
        </p:nvSpPr>
        <p:spPr/>
        <p:txBody>
          <a:bodyPr/>
          <a:lstStyle/>
          <a:p>
            <a:r>
              <a:rPr lang="en-US" sz="4000" dirty="0">
                <a:latin typeface="Verdana" pitchFamily="34" charset="0"/>
                <a:ea typeface="Verdana" pitchFamily="34" charset="0"/>
                <a:cs typeface="Verdana" pitchFamily="34" charset="0"/>
              </a:rPr>
              <a:t>Jeopardy Review Game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609600"/>
            <a:ext cx="7772400" cy="5791200"/>
          </a:xfrm>
        </p:spPr>
        <p:txBody>
          <a:bodyPr/>
          <a:lstStyle/>
          <a:p>
            <a:r>
              <a:rPr lang="en-US" sz="3600" b="1" dirty="0" smtClean="0">
                <a:latin typeface="Verdana" pitchFamily="34" charset="0"/>
              </a:rPr>
              <a:t>What is an imperative sentence?</a:t>
            </a:r>
            <a:endParaRPr lang="en-US" sz="3600" b="1" dirty="0">
              <a:latin typeface="Verdana" pitchFamily="34" charset="0"/>
            </a:endParaRPr>
          </a:p>
        </p:txBody>
      </p:sp>
      <p:sp>
        <p:nvSpPr>
          <p:cNvPr id="3" name="Right Arrow 2">
            <a:hlinkClick r:id="rId2"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609600"/>
            <a:ext cx="7772400" cy="5943600"/>
          </a:xfrm>
        </p:spPr>
        <p:txBody>
          <a:bodyPr/>
          <a:lstStyle/>
          <a:p>
            <a:r>
              <a:rPr lang="en-US" sz="3600" b="1" dirty="0" smtClean="0">
                <a:latin typeface="Verdana" pitchFamily="34" charset="0"/>
              </a:rPr>
              <a:t>I can end with either a </a:t>
            </a:r>
            <a:br>
              <a:rPr lang="en-US" sz="3600" b="1" dirty="0" smtClean="0">
                <a:latin typeface="Verdana" pitchFamily="34" charset="0"/>
              </a:rPr>
            </a:br>
            <a:r>
              <a:rPr lang="en-US" sz="3600" b="1" dirty="0" smtClean="0">
                <a:latin typeface="Verdana" pitchFamily="34" charset="0"/>
              </a:rPr>
              <a:t>period or exclamation mark.</a:t>
            </a:r>
            <a:endParaRPr lang="en-US" sz="3600" b="1" dirty="0">
              <a:latin typeface="Verdana" pitchFamily="34" charset="0"/>
            </a:endParaRPr>
          </a:p>
        </p:txBody>
      </p:sp>
    </p:spTree>
  </p:cSld>
  <p:clrMapOvr>
    <a:masterClrMapping/>
  </p:clrMapOvr>
  <p:transition>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609600"/>
            <a:ext cx="7772400" cy="5562600"/>
          </a:xfrm>
        </p:spPr>
        <p:txBody>
          <a:bodyPr/>
          <a:lstStyle/>
          <a:p>
            <a:r>
              <a:rPr lang="en-US" sz="3600" b="1" dirty="0" smtClean="0">
                <a:latin typeface="Verdana" pitchFamily="34" charset="0"/>
              </a:rPr>
              <a:t>What is an imperative sentence?</a:t>
            </a:r>
            <a:endParaRPr lang="en-US" sz="3600" b="1" dirty="0">
              <a:latin typeface="Verdana" pitchFamily="34" charset="0"/>
            </a:endParaRPr>
          </a:p>
        </p:txBody>
      </p:sp>
      <p:sp>
        <p:nvSpPr>
          <p:cNvPr id="3" name="Right Arrow 2">
            <a:hlinkClick r:id="rId2"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65549" name="Rectangle 13"/>
          <p:cNvSpPr>
            <a:spLocks noGrp="1" noChangeArrowheads="1"/>
          </p:cNvSpPr>
          <p:nvPr>
            <p:ph type="title"/>
          </p:nvPr>
        </p:nvSpPr>
        <p:spPr>
          <a:xfrm>
            <a:off x="750888" y="2335213"/>
            <a:ext cx="7772400" cy="1143000"/>
          </a:xfrm>
        </p:spPr>
        <p:txBody>
          <a:bodyPr/>
          <a:lstStyle/>
          <a:p>
            <a:r>
              <a:rPr lang="en-US" sz="3600" b="1" dirty="0" smtClean="0">
                <a:latin typeface="Verdana" pitchFamily="34" charset="0"/>
              </a:rPr>
              <a:t>Identify the following sentence.</a:t>
            </a:r>
            <a:r>
              <a:rPr lang="en-US" sz="2400" dirty="0" smtClean="0">
                <a:latin typeface="Verdana" pitchFamily="34" charset="0"/>
              </a:rPr>
              <a:t/>
            </a:r>
            <a:br>
              <a:rPr lang="en-US" sz="2400" dirty="0" smtClean="0">
                <a:latin typeface="Verdana" pitchFamily="34" charset="0"/>
              </a:rPr>
            </a:br>
            <a:r>
              <a:rPr lang="en-US" sz="2400" dirty="0">
                <a:latin typeface="Verdana" pitchFamily="34" charset="0"/>
              </a:rPr>
              <a:t/>
            </a:r>
            <a:br>
              <a:rPr lang="en-US" sz="2400" dirty="0">
                <a:latin typeface="Verdana" pitchFamily="34" charset="0"/>
              </a:rPr>
            </a:br>
            <a:r>
              <a:rPr lang="en-US" sz="3600" dirty="0" smtClean="0">
                <a:latin typeface="Verdana" pitchFamily="34" charset="0"/>
              </a:rPr>
              <a:t>The dog walked to the park without its master.</a:t>
            </a:r>
            <a:endParaRPr lang="en-US" sz="3600" dirty="0">
              <a:latin typeface="Verdana" pitchFamily="34" charset="0"/>
            </a:endParaRPr>
          </a:p>
        </p:txBody>
      </p:sp>
    </p:spTree>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609600"/>
            <a:ext cx="7772400" cy="5410200"/>
          </a:xfrm>
        </p:spPr>
        <p:txBody>
          <a:bodyPr/>
          <a:lstStyle/>
          <a:p>
            <a:r>
              <a:rPr lang="en-US" sz="3600" b="1" dirty="0" smtClean="0">
                <a:latin typeface="Verdana" pitchFamily="34" charset="0"/>
              </a:rPr>
              <a:t>What is a declarative sentence?</a:t>
            </a:r>
            <a:endParaRPr lang="en-US" sz="3600" b="1" dirty="0">
              <a:latin typeface="Verdana" pitchFamily="34" charset="0"/>
            </a:endParaRPr>
          </a:p>
        </p:txBody>
      </p:sp>
      <p:sp>
        <p:nvSpPr>
          <p:cNvPr id="3" name="Right Arrow 2">
            <a:hlinkClick r:id="rId2"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609600"/>
            <a:ext cx="7772400" cy="5943600"/>
          </a:xfrm>
        </p:spPr>
        <p:txBody>
          <a:bodyPr/>
          <a:lstStyle/>
          <a:p>
            <a:r>
              <a:rPr lang="en-US" sz="3600" b="1" dirty="0" smtClean="0">
                <a:latin typeface="Verdana" pitchFamily="34" charset="0"/>
              </a:rPr>
              <a:t>Identify the following sentence.</a:t>
            </a:r>
            <a:r>
              <a:rPr lang="en-US" sz="3600" dirty="0" smtClean="0">
                <a:latin typeface="Verdana" pitchFamily="34" charset="0"/>
              </a:rPr>
              <a:t/>
            </a:r>
            <a:br>
              <a:rPr lang="en-US" sz="3600" dirty="0" smtClean="0">
                <a:latin typeface="Verdana" pitchFamily="34" charset="0"/>
              </a:rPr>
            </a:br>
            <a:r>
              <a:rPr lang="en-US" sz="3600" dirty="0">
                <a:latin typeface="Verdana" pitchFamily="34" charset="0"/>
              </a:rPr>
              <a:t/>
            </a:r>
            <a:br>
              <a:rPr lang="en-US" sz="3600" dirty="0">
                <a:latin typeface="Verdana" pitchFamily="34" charset="0"/>
              </a:rPr>
            </a:br>
            <a:r>
              <a:rPr lang="en-US" sz="3600" dirty="0" smtClean="0">
                <a:latin typeface="Verdana" pitchFamily="34" charset="0"/>
              </a:rPr>
              <a:t>Are you feeling </a:t>
            </a:r>
            <a:br>
              <a:rPr lang="en-US" sz="3600" dirty="0" smtClean="0">
                <a:latin typeface="Verdana" pitchFamily="34" charset="0"/>
              </a:rPr>
            </a:br>
            <a:r>
              <a:rPr lang="en-US" sz="3600" dirty="0" smtClean="0">
                <a:latin typeface="Verdana" pitchFamily="34" charset="0"/>
              </a:rPr>
              <a:t>lucky today, punk?</a:t>
            </a:r>
            <a:endParaRPr lang="en-US" sz="3600" dirty="0">
              <a:latin typeface="Verdana" pitchFamily="34" charset="0"/>
            </a:endParaRPr>
          </a:p>
        </p:txBody>
      </p:sp>
      <p:pic>
        <p:nvPicPr>
          <p:cNvPr id="79876" name="Picture 1028" descr="http://henrysheehan.com/essays/def/eastwood.jpg"/>
          <p:cNvPicPr>
            <a:picLocks noChangeAspect="1" noChangeArrowheads="1"/>
          </p:cNvPicPr>
          <p:nvPr/>
        </p:nvPicPr>
        <p:blipFill>
          <a:blip r:embed="rId3" cstate="print"/>
          <a:srcRect/>
          <a:stretch>
            <a:fillRect/>
          </a:stretch>
        </p:blipFill>
        <p:spPr bwMode="auto">
          <a:xfrm>
            <a:off x="316090" y="4357511"/>
            <a:ext cx="1934624" cy="1876778"/>
          </a:xfrm>
          <a:prstGeom prst="rect">
            <a:avLst/>
          </a:prstGeom>
          <a:noFill/>
        </p:spPr>
      </p:pic>
    </p:spTree>
  </p:cSld>
  <p:clrMapOvr>
    <a:masterClrMapping/>
  </p:clrMapOvr>
  <p:transition>
    <p:cover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609600"/>
            <a:ext cx="7772400" cy="5638800"/>
          </a:xfrm>
        </p:spPr>
        <p:txBody>
          <a:bodyPr/>
          <a:lstStyle/>
          <a:p>
            <a:r>
              <a:rPr lang="en-US" sz="3600" b="1" dirty="0" smtClean="0">
                <a:latin typeface="Verdana" pitchFamily="34" charset="0"/>
              </a:rPr>
              <a:t>What is interrogative?</a:t>
            </a:r>
            <a:endParaRPr lang="en-US" sz="3600" b="1" dirty="0">
              <a:latin typeface="Verdana" pitchFamily="34" charset="0"/>
            </a:endParaRPr>
          </a:p>
        </p:txBody>
      </p:sp>
      <p:sp>
        <p:nvSpPr>
          <p:cNvPr id="3" name="Right Arrow 2">
            <a:hlinkClick r:id="rId2"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1562100"/>
            <a:ext cx="7772400" cy="2124075"/>
          </a:xfrm>
        </p:spPr>
        <p:txBody>
          <a:bodyPr/>
          <a:lstStyle/>
          <a:p>
            <a:r>
              <a:rPr lang="en-US" sz="3600" b="1" dirty="0" smtClean="0">
                <a:latin typeface="Verdana" pitchFamily="34" charset="0"/>
              </a:rPr>
              <a:t>Identify the following sentence.</a:t>
            </a:r>
            <a:r>
              <a:rPr lang="en-US" sz="3600" dirty="0" smtClean="0">
                <a:latin typeface="Verdana" pitchFamily="34" charset="0"/>
              </a:rPr>
              <a:t/>
            </a:r>
            <a:br>
              <a:rPr lang="en-US" sz="3600" dirty="0" smtClean="0">
                <a:latin typeface="Verdana" pitchFamily="34" charset="0"/>
              </a:rPr>
            </a:br>
            <a:r>
              <a:rPr lang="en-US" sz="3600" dirty="0">
                <a:latin typeface="Verdana" pitchFamily="34" charset="0"/>
              </a:rPr>
              <a:t/>
            </a:r>
            <a:br>
              <a:rPr lang="en-US" sz="3600" dirty="0">
                <a:latin typeface="Verdana" pitchFamily="34" charset="0"/>
              </a:rPr>
            </a:br>
            <a:r>
              <a:rPr lang="en-US" sz="3600" dirty="0" smtClean="0">
                <a:latin typeface="Verdana" pitchFamily="34" charset="0"/>
              </a:rPr>
              <a:t>That car is out of control!</a:t>
            </a:r>
            <a:endParaRPr lang="en-US" sz="3600" dirty="0">
              <a:latin typeface="Verdana" pitchFamily="34" charset="0"/>
            </a:endParaRPr>
          </a:p>
        </p:txBody>
      </p:sp>
      <p:pic>
        <p:nvPicPr>
          <p:cNvPr id="78851" name="Picture 1027" descr="C:\Program Files (x86)\Microsoft Office\MEDIA\CAGCAT10\j0212957.wmf"/>
          <p:cNvPicPr>
            <a:picLocks noChangeAspect="1" noChangeArrowheads="1"/>
          </p:cNvPicPr>
          <p:nvPr/>
        </p:nvPicPr>
        <p:blipFill>
          <a:blip r:embed="rId2" cstate="print"/>
          <a:srcRect/>
          <a:stretch>
            <a:fillRect/>
          </a:stretch>
        </p:blipFill>
        <p:spPr bwMode="auto">
          <a:xfrm>
            <a:off x="3261574" y="4211941"/>
            <a:ext cx="2958604" cy="1857625"/>
          </a:xfrm>
          <a:prstGeom prst="rect">
            <a:avLst/>
          </a:prstGeom>
          <a:noFill/>
        </p:spPr>
      </p:pic>
    </p:spTree>
  </p:cSld>
  <p:clrMapOvr>
    <a:masterClrMapping/>
  </p:clrMapOvr>
  <p:transition>
    <p:cover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85800" y="609600"/>
            <a:ext cx="7772400" cy="5334000"/>
          </a:xfrm>
        </p:spPr>
        <p:txBody>
          <a:bodyPr/>
          <a:lstStyle/>
          <a:p>
            <a:r>
              <a:rPr lang="en-US" sz="3600" b="1" dirty="0" smtClean="0">
                <a:latin typeface="Verdana" pitchFamily="34" charset="0"/>
              </a:rPr>
              <a:t>What is exclamatory?</a:t>
            </a:r>
            <a:endParaRPr lang="en-US" sz="3600" b="1" dirty="0">
              <a:latin typeface="Verdana" pitchFamily="34" charset="0"/>
            </a:endParaRPr>
          </a:p>
        </p:txBody>
      </p:sp>
      <p:sp>
        <p:nvSpPr>
          <p:cNvPr id="3" name="Right Arrow 2">
            <a:hlinkClick r:id="rId2"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71693" name="Rectangle 13"/>
          <p:cNvSpPr>
            <a:spLocks noGrp="1" noChangeArrowheads="1"/>
          </p:cNvSpPr>
          <p:nvPr>
            <p:ph type="title"/>
          </p:nvPr>
        </p:nvSpPr>
        <p:spPr>
          <a:xfrm>
            <a:off x="814388" y="2566988"/>
            <a:ext cx="7772400" cy="1143000"/>
          </a:xfrm>
        </p:spPr>
        <p:txBody>
          <a:bodyPr/>
          <a:lstStyle/>
          <a:p>
            <a:r>
              <a:rPr lang="en-US" sz="3600" b="1" dirty="0" smtClean="0">
                <a:latin typeface="Verdana" pitchFamily="34" charset="0"/>
              </a:rPr>
              <a:t>Identify the following sentence.</a:t>
            </a:r>
            <a:r>
              <a:rPr lang="en-US" sz="3600" dirty="0" smtClean="0">
                <a:latin typeface="Verdana" pitchFamily="34" charset="0"/>
              </a:rPr>
              <a:t/>
            </a:r>
            <a:br>
              <a:rPr lang="en-US" sz="3600" dirty="0" smtClean="0">
                <a:latin typeface="Verdana" pitchFamily="34" charset="0"/>
              </a:rPr>
            </a:br>
            <a:r>
              <a:rPr lang="en-US" sz="3600" dirty="0">
                <a:latin typeface="Verdana" pitchFamily="34" charset="0"/>
              </a:rPr>
              <a:t/>
            </a:r>
            <a:br>
              <a:rPr lang="en-US" sz="3600" dirty="0">
                <a:latin typeface="Verdana" pitchFamily="34" charset="0"/>
              </a:rPr>
            </a:br>
            <a:r>
              <a:rPr lang="en-US" sz="3600" dirty="0" smtClean="0">
                <a:latin typeface="Verdana" pitchFamily="34" charset="0"/>
              </a:rPr>
              <a:t>Feed Earl the </a:t>
            </a:r>
            <a:br>
              <a:rPr lang="en-US" sz="3600" dirty="0" smtClean="0">
                <a:latin typeface="Verdana" pitchFamily="34" charset="0"/>
              </a:rPr>
            </a:br>
            <a:r>
              <a:rPr lang="en-US" sz="3600" dirty="0" smtClean="0">
                <a:latin typeface="Verdana" pitchFamily="34" charset="0"/>
              </a:rPr>
              <a:t>piranha his supper.</a:t>
            </a:r>
            <a:endParaRPr lang="en-US" sz="3600" dirty="0">
              <a:latin typeface="Verdana" pitchFamily="34" charset="0"/>
            </a:endParaRPr>
          </a:p>
        </p:txBody>
      </p:sp>
      <p:pic>
        <p:nvPicPr>
          <p:cNvPr id="77828" name="Picture 1028" descr="http://www.kingfeatures.com/features/comics/images/_char/piranha_earl.gif"/>
          <p:cNvPicPr>
            <a:picLocks noChangeAspect="1" noChangeArrowheads="1"/>
          </p:cNvPicPr>
          <p:nvPr/>
        </p:nvPicPr>
        <p:blipFill>
          <a:blip r:embed="rId2" cstate="print"/>
          <a:srcRect/>
          <a:stretch>
            <a:fillRect/>
          </a:stretch>
        </p:blipFill>
        <p:spPr bwMode="auto">
          <a:xfrm>
            <a:off x="4027311" y="4558770"/>
            <a:ext cx="952500" cy="952501"/>
          </a:xfrm>
          <a:prstGeom prst="rect">
            <a:avLst/>
          </a:prstGeom>
          <a:noFill/>
        </p:spPr>
      </p:pic>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a:hlinkClick r:id="rId3" action="ppaction://hlinksldjump" highlightClick="1"/>
          </p:cNvPr>
          <p:cNvSpPr>
            <a:spLocks noChangeArrowheads="1"/>
          </p:cNvSpPr>
          <p:nvPr/>
        </p:nvSpPr>
        <p:spPr bwMode="auto">
          <a:xfrm>
            <a:off x="0" y="2286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rId3" action="ppaction://hlinksldjump"/>
              </a:rPr>
              <a:t>$2</a:t>
            </a:r>
            <a:endParaRPr lang="en-US" sz="2800" b="0" dirty="0">
              <a:solidFill>
                <a:schemeClr val="bg1"/>
              </a:solidFill>
              <a:latin typeface="Verdana" pitchFamily="34" charset="0"/>
            </a:endParaRPr>
          </a:p>
        </p:txBody>
      </p:sp>
      <p:sp>
        <p:nvSpPr>
          <p:cNvPr id="3075" name="AutoShape 3">
            <a:hlinkClick r:id="rId4" action="ppaction://hlinksldjump" highlightClick="1"/>
          </p:cNvPr>
          <p:cNvSpPr>
            <a:spLocks noChangeArrowheads="1"/>
          </p:cNvSpPr>
          <p:nvPr/>
        </p:nvSpPr>
        <p:spPr bwMode="auto">
          <a:xfrm>
            <a:off x="0" y="3429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rId5" action="ppaction://hlinksldjump"/>
              </a:rPr>
              <a:t>$5</a:t>
            </a:r>
            <a:endParaRPr lang="en-US" sz="2800" b="0" dirty="0">
              <a:solidFill>
                <a:schemeClr val="bg1"/>
              </a:solidFill>
              <a:latin typeface="Verdana" pitchFamily="34" charset="0"/>
              <a:hlinkClick r:id="rId4" action="ppaction://hlinksldjump"/>
            </a:endParaRPr>
          </a:p>
        </p:txBody>
      </p:sp>
      <p:sp>
        <p:nvSpPr>
          <p:cNvPr id="3076" name="AutoShape 4">
            <a:hlinkClick r:id="rId6" action="ppaction://hlinksldjump" highlightClick="1"/>
          </p:cNvPr>
          <p:cNvSpPr>
            <a:spLocks noChangeArrowheads="1"/>
          </p:cNvSpPr>
          <p:nvPr/>
        </p:nvSpPr>
        <p:spPr bwMode="auto">
          <a:xfrm>
            <a:off x="0" y="4572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rId7" action="ppaction://hlinksldjump"/>
              </a:rPr>
              <a:t>$10</a:t>
            </a:r>
            <a:endParaRPr lang="en-US" sz="2800" b="0" dirty="0">
              <a:solidFill>
                <a:schemeClr val="bg1"/>
              </a:solidFill>
              <a:latin typeface="Verdana" pitchFamily="34" charset="0"/>
              <a:hlinkClick r:id="rId6" action="ppaction://hlinksldjump"/>
            </a:endParaRPr>
          </a:p>
        </p:txBody>
      </p:sp>
      <p:sp>
        <p:nvSpPr>
          <p:cNvPr id="3077" name="AutoShape 5">
            <a:hlinkClick r:id="rId8" action="ppaction://hlinksldjump" highlightClick="1"/>
          </p:cNvPr>
          <p:cNvSpPr>
            <a:spLocks noChangeArrowheads="1"/>
          </p:cNvSpPr>
          <p:nvPr/>
        </p:nvSpPr>
        <p:spPr bwMode="auto">
          <a:xfrm>
            <a:off x="0" y="5715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rId9" action="ppaction://hlinksldjump"/>
              </a:rPr>
              <a:t>$20</a:t>
            </a:r>
            <a:endParaRPr lang="en-US" sz="2800" b="0" dirty="0">
              <a:solidFill>
                <a:schemeClr val="bg1"/>
              </a:solidFill>
              <a:latin typeface="Verdana" pitchFamily="34" charset="0"/>
            </a:endParaRPr>
          </a:p>
        </p:txBody>
      </p:sp>
      <p:sp>
        <p:nvSpPr>
          <p:cNvPr id="3078" name="AutoShape 6">
            <a:hlinkClick r:id="rId10" action="ppaction://hlinksldjump" highlightClick="1"/>
          </p:cNvPr>
          <p:cNvSpPr>
            <a:spLocks noChangeArrowheads="1"/>
          </p:cNvSpPr>
          <p:nvPr/>
        </p:nvSpPr>
        <p:spPr bwMode="auto">
          <a:xfrm>
            <a:off x="1828800" y="1143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rId11" action="ppaction://hlinksldjump"/>
              </a:rPr>
              <a:t>$1</a:t>
            </a:r>
            <a:endParaRPr lang="en-US" sz="2800" b="0" dirty="0">
              <a:solidFill>
                <a:schemeClr val="bg1"/>
              </a:solidFill>
              <a:latin typeface="Verdana" pitchFamily="34" charset="0"/>
            </a:endParaRPr>
          </a:p>
        </p:txBody>
      </p:sp>
      <p:sp>
        <p:nvSpPr>
          <p:cNvPr id="3079" name="AutoShape 7">
            <a:hlinkClick r:id="rId12" action="ppaction://hlinksldjump" highlightClick="1"/>
          </p:cNvPr>
          <p:cNvSpPr>
            <a:spLocks noChangeArrowheads="1"/>
          </p:cNvSpPr>
          <p:nvPr/>
        </p:nvSpPr>
        <p:spPr bwMode="auto">
          <a:xfrm>
            <a:off x="1828800" y="2286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rId13" action="ppaction://hlinksldjump"/>
              </a:rPr>
              <a:t>$2</a:t>
            </a:r>
            <a:endParaRPr lang="en-US" sz="2800" b="0" dirty="0">
              <a:solidFill>
                <a:schemeClr val="bg1"/>
              </a:solidFill>
              <a:latin typeface="Verdana" pitchFamily="34" charset="0"/>
              <a:hlinkClick r:id="rId14" action="ppaction://hlinksldjump"/>
            </a:endParaRPr>
          </a:p>
        </p:txBody>
      </p:sp>
      <p:sp>
        <p:nvSpPr>
          <p:cNvPr id="3080" name="AutoShape 8">
            <a:hlinkClick r:id="rId15" action="ppaction://hlinksldjump" highlightClick="1"/>
          </p:cNvPr>
          <p:cNvSpPr>
            <a:spLocks noChangeArrowheads="1"/>
          </p:cNvSpPr>
          <p:nvPr/>
        </p:nvSpPr>
        <p:spPr bwMode="auto">
          <a:xfrm>
            <a:off x="1828800" y="3429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rId16" action="ppaction://hlinksldjump"/>
              </a:rPr>
              <a:t>$5</a:t>
            </a:r>
            <a:endParaRPr lang="en-US" sz="2800" b="0" dirty="0">
              <a:solidFill>
                <a:schemeClr val="bg1"/>
              </a:solidFill>
              <a:latin typeface="Verdana" pitchFamily="34" charset="0"/>
            </a:endParaRPr>
          </a:p>
        </p:txBody>
      </p:sp>
      <p:sp>
        <p:nvSpPr>
          <p:cNvPr id="3081" name="AutoShape 9">
            <a:hlinkClick r:id="rId17" action="ppaction://hlinksldjump" highlightClick="1"/>
          </p:cNvPr>
          <p:cNvSpPr>
            <a:spLocks noChangeArrowheads="1"/>
          </p:cNvSpPr>
          <p:nvPr/>
        </p:nvSpPr>
        <p:spPr bwMode="auto">
          <a:xfrm>
            <a:off x="1828800" y="4572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rId12" action="ppaction://hlinksldjump"/>
              </a:rPr>
              <a:t>$10</a:t>
            </a:r>
            <a:endParaRPr lang="en-US" sz="2800" b="0" dirty="0">
              <a:solidFill>
                <a:schemeClr val="bg1"/>
              </a:solidFill>
              <a:latin typeface="Verdana" pitchFamily="34" charset="0"/>
            </a:endParaRPr>
          </a:p>
        </p:txBody>
      </p:sp>
      <p:sp>
        <p:nvSpPr>
          <p:cNvPr id="3082" name="AutoShape 10">
            <a:hlinkClick r:id="rId18" action="ppaction://hlinksldjump" highlightClick="1"/>
          </p:cNvPr>
          <p:cNvSpPr>
            <a:spLocks noChangeArrowheads="1"/>
          </p:cNvSpPr>
          <p:nvPr/>
        </p:nvSpPr>
        <p:spPr bwMode="auto">
          <a:xfrm>
            <a:off x="1828800" y="5715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rId19" action="ppaction://hlinksldjump"/>
              </a:rPr>
              <a:t>$20</a:t>
            </a:r>
            <a:endParaRPr lang="en-US" sz="2800" b="0" dirty="0">
              <a:solidFill>
                <a:schemeClr val="bg1"/>
              </a:solidFill>
              <a:latin typeface="Verdana" pitchFamily="34" charset="0"/>
            </a:endParaRPr>
          </a:p>
        </p:txBody>
      </p:sp>
      <p:sp>
        <p:nvSpPr>
          <p:cNvPr id="3083" name="AutoShape 11">
            <a:hlinkClick r:id="rId20" action="ppaction://hlinksldjump" highlightClick="1"/>
          </p:cNvPr>
          <p:cNvSpPr>
            <a:spLocks noChangeArrowheads="1"/>
          </p:cNvSpPr>
          <p:nvPr/>
        </p:nvSpPr>
        <p:spPr bwMode="auto">
          <a:xfrm>
            <a:off x="3657600" y="1143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rId21" action="ppaction://hlinksldjump"/>
              </a:rPr>
              <a:t>$1</a:t>
            </a:r>
            <a:endParaRPr lang="en-US" sz="2800" b="0" dirty="0">
              <a:solidFill>
                <a:schemeClr val="bg1"/>
              </a:solidFill>
              <a:latin typeface="Verdana" pitchFamily="34" charset="0"/>
            </a:endParaRPr>
          </a:p>
        </p:txBody>
      </p:sp>
      <p:sp>
        <p:nvSpPr>
          <p:cNvPr id="3084" name="AutoShape 12">
            <a:hlinkClick r:id="rId22" action="ppaction://hlinksldjump" highlightClick="1"/>
          </p:cNvPr>
          <p:cNvSpPr>
            <a:spLocks noChangeArrowheads="1"/>
          </p:cNvSpPr>
          <p:nvPr/>
        </p:nvSpPr>
        <p:spPr bwMode="auto">
          <a:xfrm>
            <a:off x="3657600" y="2286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rId23" action="ppaction://hlinksldjump"/>
              </a:rPr>
              <a:t>$2</a:t>
            </a:r>
            <a:endParaRPr lang="en-US" sz="2800" b="0" dirty="0">
              <a:solidFill>
                <a:schemeClr val="bg1"/>
              </a:solidFill>
              <a:latin typeface="Verdana" pitchFamily="34" charset="0"/>
            </a:endParaRPr>
          </a:p>
        </p:txBody>
      </p:sp>
      <p:sp>
        <p:nvSpPr>
          <p:cNvPr id="3085" name="AutoShape 13">
            <a:hlinkClick r:id="rId24" action="ppaction://hlinksldjump" highlightClick="1"/>
          </p:cNvPr>
          <p:cNvSpPr>
            <a:spLocks noChangeArrowheads="1"/>
          </p:cNvSpPr>
          <p:nvPr/>
        </p:nvSpPr>
        <p:spPr bwMode="auto">
          <a:xfrm>
            <a:off x="3657600" y="3429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rId25" action="ppaction://hlinksldjump"/>
              </a:rPr>
              <a:t>$5</a:t>
            </a:r>
            <a:endParaRPr lang="en-US" sz="2800" b="0" dirty="0">
              <a:solidFill>
                <a:schemeClr val="bg1"/>
              </a:solidFill>
              <a:latin typeface="Verdana" pitchFamily="34" charset="0"/>
            </a:endParaRPr>
          </a:p>
        </p:txBody>
      </p:sp>
      <p:sp>
        <p:nvSpPr>
          <p:cNvPr id="3086" name="AutoShape 14">
            <a:hlinkClick r:id="rId26" action="ppaction://hlinksldjump" highlightClick="1"/>
          </p:cNvPr>
          <p:cNvSpPr>
            <a:spLocks noChangeArrowheads="1"/>
          </p:cNvSpPr>
          <p:nvPr/>
        </p:nvSpPr>
        <p:spPr bwMode="auto">
          <a:xfrm>
            <a:off x="3657600" y="4572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rId27" action="ppaction://hlinksldjump"/>
              </a:rPr>
              <a:t>$10</a:t>
            </a:r>
            <a:endParaRPr lang="en-US" sz="2800" b="0" dirty="0">
              <a:solidFill>
                <a:schemeClr val="bg1"/>
              </a:solidFill>
              <a:latin typeface="Verdana" pitchFamily="34" charset="0"/>
            </a:endParaRPr>
          </a:p>
        </p:txBody>
      </p:sp>
      <p:sp>
        <p:nvSpPr>
          <p:cNvPr id="3087" name="AutoShape 15">
            <a:hlinkClick r:id="rId28" action="ppaction://hlinksldjump" highlightClick="1"/>
          </p:cNvPr>
          <p:cNvSpPr>
            <a:spLocks noChangeArrowheads="1"/>
          </p:cNvSpPr>
          <p:nvPr/>
        </p:nvSpPr>
        <p:spPr bwMode="auto">
          <a:xfrm>
            <a:off x="3657600" y="5715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rId29" action="ppaction://hlinksldjump"/>
              </a:rPr>
              <a:t>$20</a:t>
            </a:r>
            <a:endParaRPr lang="en-US" sz="2800" b="0" dirty="0">
              <a:solidFill>
                <a:schemeClr val="bg1"/>
              </a:solidFill>
              <a:latin typeface="Verdana" pitchFamily="34" charset="0"/>
            </a:endParaRPr>
          </a:p>
        </p:txBody>
      </p:sp>
      <p:sp>
        <p:nvSpPr>
          <p:cNvPr id="3088" name="AutoShape 16">
            <a:hlinkClick r:id="rId17" action="ppaction://hlinksldjump" highlightClick="1"/>
          </p:cNvPr>
          <p:cNvSpPr>
            <a:spLocks noChangeArrowheads="1"/>
          </p:cNvSpPr>
          <p:nvPr/>
        </p:nvSpPr>
        <p:spPr bwMode="auto">
          <a:xfrm>
            <a:off x="5486400" y="1143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rId30" action="ppaction://hlinksldjump"/>
              </a:rPr>
              <a:t>$1</a:t>
            </a:r>
            <a:endParaRPr lang="en-US" sz="2800" b="0" dirty="0">
              <a:solidFill>
                <a:schemeClr val="bg1"/>
              </a:solidFill>
              <a:latin typeface="Verdana" pitchFamily="34" charset="0"/>
            </a:endParaRPr>
          </a:p>
        </p:txBody>
      </p:sp>
      <p:sp>
        <p:nvSpPr>
          <p:cNvPr id="3089" name="AutoShape 17">
            <a:hlinkClick r:id="rId31" action="ppaction://hlinksldjump" highlightClick="1"/>
          </p:cNvPr>
          <p:cNvSpPr>
            <a:spLocks noChangeArrowheads="1"/>
          </p:cNvSpPr>
          <p:nvPr/>
        </p:nvSpPr>
        <p:spPr bwMode="auto">
          <a:xfrm>
            <a:off x="5486400" y="2286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rId32" action="ppaction://hlinksldjump"/>
              </a:rPr>
              <a:t>$2</a:t>
            </a:r>
            <a:endParaRPr lang="en-US" sz="2800" b="0" dirty="0">
              <a:solidFill>
                <a:schemeClr val="bg1"/>
              </a:solidFill>
              <a:latin typeface="Verdana" pitchFamily="34" charset="0"/>
            </a:endParaRPr>
          </a:p>
        </p:txBody>
      </p:sp>
      <p:sp>
        <p:nvSpPr>
          <p:cNvPr id="3090" name="AutoShape 18">
            <a:hlinkClick r:id="rId18" action="ppaction://hlinksldjump" highlightClick="1"/>
          </p:cNvPr>
          <p:cNvSpPr>
            <a:spLocks noChangeArrowheads="1"/>
          </p:cNvSpPr>
          <p:nvPr/>
        </p:nvSpPr>
        <p:spPr bwMode="auto">
          <a:xfrm>
            <a:off x="5486400" y="3429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rId33" action="ppaction://hlinksldjump"/>
              </a:rPr>
              <a:t>$5</a:t>
            </a:r>
            <a:endParaRPr lang="en-US" sz="2800" b="0" dirty="0">
              <a:solidFill>
                <a:schemeClr val="bg1"/>
              </a:solidFill>
              <a:latin typeface="Verdana" pitchFamily="34" charset="0"/>
            </a:endParaRPr>
          </a:p>
        </p:txBody>
      </p:sp>
      <p:sp>
        <p:nvSpPr>
          <p:cNvPr id="3091" name="AutoShape 19">
            <a:hlinkClick r:id="rId34" action="ppaction://hlinksldjump" highlightClick="1"/>
          </p:cNvPr>
          <p:cNvSpPr>
            <a:spLocks noChangeArrowheads="1"/>
          </p:cNvSpPr>
          <p:nvPr/>
        </p:nvSpPr>
        <p:spPr bwMode="auto">
          <a:xfrm>
            <a:off x="5486400" y="4572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rId35" action="ppaction://hlinksldjump"/>
              </a:rPr>
              <a:t>$10</a:t>
            </a:r>
            <a:endParaRPr lang="en-US" sz="2800" b="0" dirty="0">
              <a:solidFill>
                <a:schemeClr val="bg1"/>
              </a:solidFill>
              <a:latin typeface="Verdana" pitchFamily="34" charset="0"/>
            </a:endParaRPr>
          </a:p>
        </p:txBody>
      </p:sp>
      <p:sp>
        <p:nvSpPr>
          <p:cNvPr id="3092" name="AutoShape 20">
            <a:hlinkClick r:id="rId36" action="ppaction://hlinksldjump" highlightClick="1"/>
          </p:cNvPr>
          <p:cNvSpPr>
            <a:spLocks noChangeArrowheads="1"/>
          </p:cNvSpPr>
          <p:nvPr/>
        </p:nvSpPr>
        <p:spPr bwMode="auto">
          <a:xfrm>
            <a:off x="5486400" y="5715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rId20" action="ppaction://hlinksldjump"/>
              </a:rPr>
              <a:t>$20</a:t>
            </a:r>
            <a:endParaRPr lang="en-US" sz="2800" b="0" dirty="0">
              <a:solidFill>
                <a:schemeClr val="bg1"/>
              </a:solidFill>
              <a:latin typeface="Verdana" pitchFamily="34" charset="0"/>
            </a:endParaRPr>
          </a:p>
        </p:txBody>
      </p:sp>
      <p:sp>
        <p:nvSpPr>
          <p:cNvPr id="3093" name="AutoShape 21">
            <a:hlinkClick r:id="rId37" action="ppaction://hlinksldjump" highlightClick="1"/>
          </p:cNvPr>
          <p:cNvSpPr>
            <a:spLocks noChangeArrowheads="1"/>
          </p:cNvSpPr>
          <p:nvPr/>
        </p:nvSpPr>
        <p:spPr bwMode="auto">
          <a:xfrm>
            <a:off x="7315200" y="1143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rId38" action="ppaction://hlinksldjump"/>
              </a:rPr>
              <a:t>$1</a:t>
            </a:r>
            <a:endParaRPr lang="en-US" sz="2800" b="0" dirty="0">
              <a:solidFill>
                <a:schemeClr val="bg1"/>
              </a:solidFill>
              <a:latin typeface="Verdana" pitchFamily="34" charset="0"/>
            </a:endParaRPr>
          </a:p>
        </p:txBody>
      </p:sp>
      <p:sp>
        <p:nvSpPr>
          <p:cNvPr id="3094" name="AutoShape 22">
            <a:hlinkClick r:id="rId22" action="ppaction://hlinksldjump" highlightClick="1"/>
          </p:cNvPr>
          <p:cNvSpPr>
            <a:spLocks noChangeArrowheads="1"/>
          </p:cNvSpPr>
          <p:nvPr/>
        </p:nvSpPr>
        <p:spPr bwMode="auto">
          <a:xfrm>
            <a:off x="7315200" y="2286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rId39" action="ppaction://hlinksldjump"/>
              </a:rPr>
              <a:t>$2</a:t>
            </a:r>
            <a:endParaRPr lang="en-US" sz="2800" b="0" dirty="0">
              <a:solidFill>
                <a:schemeClr val="bg1"/>
              </a:solidFill>
              <a:latin typeface="Verdana" pitchFamily="34" charset="0"/>
            </a:endParaRPr>
          </a:p>
        </p:txBody>
      </p:sp>
      <p:sp>
        <p:nvSpPr>
          <p:cNvPr id="3095" name="AutoShape 23">
            <a:hlinkClick r:id="rId40" action="ppaction://hlinksldjump" highlightClick="1"/>
          </p:cNvPr>
          <p:cNvSpPr>
            <a:spLocks noChangeArrowheads="1"/>
          </p:cNvSpPr>
          <p:nvPr/>
        </p:nvSpPr>
        <p:spPr bwMode="auto">
          <a:xfrm>
            <a:off x="7315200" y="3429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rId41" action="ppaction://hlinksldjump"/>
              </a:rPr>
              <a:t>$5</a:t>
            </a:r>
            <a:endParaRPr lang="en-US" sz="2800" b="0" dirty="0">
              <a:solidFill>
                <a:schemeClr val="bg1"/>
              </a:solidFill>
              <a:latin typeface="Verdana" pitchFamily="34" charset="0"/>
            </a:endParaRPr>
          </a:p>
        </p:txBody>
      </p:sp>
      <p:sp>
        <p:nvSpPr>
          <p:cNvPr id="3096" name="AutoShape 24">
            <a:hlinkClick r:id="rId24" action="ppaction://hlinksldjump" highlightClick="1"/>
          </p:cNvPr>
          <p:cNvSpPr>
            <a:spLocks noChangeArrowheads="1"/>
          </p:cNvSpPr>
          <p:nvPr/>
        </p:nvSpPr>
        <p:spPr bwMode="auto">
          <a:xfrm>
            <a:off x="7315200" y="4572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rId42" action="ppaction://hlinksldjump"/>
              </a:rPr>
              <a:t>$10</a:t>
            </a:r>
            <a:endParaRPr lang="en-US" sz="2800" b="0" dirty="0">
              <a:solidFill>
                <a:schemeClr val="bg1"/>
              </a:solidFill>
              <a:latin typeface="Verdana" pitchFamily="34" charset="0"/>
            </a:endParaRPr>
          </a:p>
        </p:txBody>
      </p:sp>
      <p:sp>
        <p:nvSpPr>
          <p:cNvPr id="3097" name="AutoShape 25">
            <a:hlinkClick r:id="rId43" action="ppaction://hlinksldjump" highlightClick="1"/>
          </p:cNvPr>
          <p:cNvSpPr>
            <a:spLocks noChangeArrowheads="1"/>
          </p:cNvSpPr>
          <p:nvPr/>
        </p:nvSpPr>
        <p:spPr bwMode="auto">
          <a:xfrm>
            <a:off x="7315200" y="5715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rId44" action="ppaction://hlinksldjump"/>
              </a:rPr>
              <a:t>$20</a:t>
            </a:r>
            <a:endParaRPr lang="en-US" sz="2800" b="0" dirty="0">
              <a:solidFill>
                <a:schemeClr val="bg1"/>
              </a:solidFill>
              <a:latin typeface="Verdana" pitchFamily="34" charset="0"/>
            </a:endParaRPr>
          </a:p>
        </p:txBody>
      </p:sp>
      <p:sp>
        <p:nvSpPr>
          <p:cNvPr id="3098" name="AutoShape 26">
            <a:hlinkClick r:id="rId45" action="ppaction://hlinksldjump" highlightClick="1"/>
          </p:cNvPr>
          <p:cNvSpPr>
            <a:spLocks noChangeArrowheads="1"/>
          </p:cNvSpPr>
          <p:nvPr/>
        </p:nvSpPr>
        <p:spPr bwMode="auto">
          <a:xfrm>
            <a:off x="0" y="1143000"/>
            <a:ext cx="1828800" cy="1143000"/>
          </a:xfrm>
          <a:prstGeom prst="actionButtonBlank">
            <a:avLst/>
          </a:prstGeom>
          <a:gradFill rotWithShape="0">
            <a:gsLst>
              <a:gs pos="0">
                <a:schemeClr val="bg1"/>
              </a:gs>
              <a:gs pos="100000">
                <a:schemeClr val="bg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lgn="ctr" eaLnBrk="0" hangingPunct="0"/>
            <a:r>
              <a:rPr lang="en-US" sz="2800" b="0" dirty="0">
                <a:solidFill>
                  <a:schemeClr val="bg1"/>
                </a:solidFill>
                <a:latin typeface="Verdana" pitchFamily="34" charset="0"/>
                <a:hlinkClick r:id="" action="ppaction://hlinkshowjump?jump=nextslide"/>
              </a:rPr>
              <a:t>$1</a:t>
            </a:r>
            <a:endParaRPr lang="en-US" sz="2800" b="0" dirty="0">
              <a:solidFill>
                <a:schemeClr val="bg1"/>
              </a:solidFill>
              <a:latin typeface="Verdana" pitchFamily="34" charset="0"/>
            </a:endParaRPr>
          </a:p>
        </p:txBody>
      </p:sp>
      <p:sp>
        <p:nvSpPr>
          <p:cNvPr id="3099" name="Rectangle 27"/>
          <p:cNvSpPr>
            <a:spLocks noChangeArrowheads="1"/>
          </p:cNvSpPr>
          <p:nvPr/>
        </p:nvSpPr>
        <p:spPr bwMode="auto">
          <a:xfrm>
            <a:off x="0" y="0"/>
            <a:ext cx="1828800" cy="1143000"/>
          </a:xfrm>
          <a:prstGeom prst="rect">
            <a:avLst/>
          </a:prstGeom>
          <a:gradFill rotWithShape="0">
            <a:gsLst>
              <a:gs pos="0">
                <a:srgbClr val="FFFFFF"/>
              </a:gs>
              <a:gs pos="50000">
                <a:srgbClr val="FF3399"/>
              </a:gs>
              <a:gs pos="100000">
                <a:srgbClr val="FFFFFF"/>
              </a:gs>
            </a:gsLst>
            <a:lin ang="5400000" scaled="1"/>
          </a:gradFill>
          <a:ln w="38100">
            <a:solidFill>
              <a:schemeClr val="tx1"/>
            </a:solidFill>
            <a:miter lim="800000"/>
            <a:headEnd/>
            <a:tailEnd/>
          </a:ln>
          <a:effectLst/>
        </p:spPr>
        <p:txBody>
          <a:bodyPr wrap="none" anchor="ctr"/>
          <a:lstStyle/>
          <a:p>
            <a:pPr algn="ctr" eaLnBrk="0" hangingPunct="0"/>
            <a:r>
              <a:rPr lang="en-US" sz="2400" dirty="0" smtClean="0">
                <a:solidFill>
                  <a:schemeClr val="tx2"/>
                </a:solidFill>
                <a:latin typeface="Verdana" pitchFamily="34" charset="0"/>
              </a:rPr>
              <a:t>Meanings</a:t>
            </a:r>
            <a:endParaRPr lang="en-US" sz="2400" dirty="0">
              <a:solidFill>
                <a:schemeClr val="tx2"/>
              </a:solidFill>
              <a:latin typeface="Verdana" pitchFamily="34" charset="0"/>
            </a:endParaRPr>
          </a:p>
        </p:txBody>
      </p:sp>
      <p:sp>
        <p:nvSpPr>
          <p:cNvPr id="3100" name="Rectangle 28"/>
          <p:cNvSpPr>
            <a:spLocks noChangeArrowheads="1"/>
          </p:cNvSpPr>
          <p:nvPr/>
        </p:nvSpPr>
        <p:spPr bwMode="auto">
          <a:xfrm>
            <a:off x="1828800" y="0"/>
            <a:ext cx="1828800" cy="1143000"/>
          </a:xfrm>
          <a:prstGeom prst="rect">
            <a:avLst/>
          </a:prstGeom>
          <a:gradFill rotWithShape="0">
            <a:gsLst>
              <a:gs pos="0">
                <a:srgbClr val="FFFFFF"/>
              </a:gs>
              <a:gs pos="50000">
                <a:schemeClr val="folHlink"/>
              </a:gs>
              <a:gs pos="100000">
                <a:srgbClr val="FFFFFF"/>
              </a:gs>
            </a:gsLst>
            <a:lin ang="5400000" scaled="1"/>
          </a:gradFill>
          <a:ln w="38100">
            <a:solidFill>
              <a:schemeClr val="tx1"/>
            </a:solidFill>
            <a:miter lim="800000"/>
            <a:headEnd/>
            <a:tailEnd/>
          </a:ln>
          <a:effectLst/>
        </p:spPr>
        <p:txBody>
          <a:bodyPr wrap="none" anchor="ctr"/>
          <a:lstStyle/>
          <a:p>
            <a:pPr algn="ctr" eaLnBrk="0" hangingPunct="0"/>
            <a:r>
              <a:rPr lang="en-US" sz="2400" dirty="0" smtClean="0">
                <a:solidFill>
                  <a:schemeClr val="tx2"/>
                </a:solidFill>
                <a:latin typeface="Verdana" pitchFamily="34" charset="0"/>
              </a:rPr>
              <a:t>Identify</a:t>
            </a:r>
            <a:endParaRPr lang="en-US" sz="2400" dirty="0">
              <a:solidFill>
                <a:schemeClr val="tx2"/>
              </a:solidFill>
              <a:latin typeface="Verdana" pitchFamily="34" charset="0"/>
            </a:endParaRPr>
          </a:p>
        </p:txBody>
      </p:sp>
      <p:sp>
        <p:nvSpPr>
          <p:cNvPr id="3101" name="Rectangle 29"/>
          <p:cNvSpPr>
            <a:spLocks noChangeArrowheads="1"/>
          </p:cNvSpPr>
          <p:nvPr/>
        </p:nvSpPr>
        <p:spPr bwMode="auto">
          <a:xfrm>
            <a:off x="3657600" y="0"/>
            <a:ext cx="1828800" cy="1143000"/>
          </a:xfrm>
          <a:prstGeom prst="rect">
            <a:avLst/>
          </a:prstGeom>
          <a:gradFill rotWithShape="0">
            <a:gsLst>
              <a:gs pos="0">
                <a:srgbClr val="FFFFFF"/>
              </a:gs>
              <a:gs pos="50000">
                <a:schemeClr val="accent1"/>
              </a:gs>
              <a:gs pos="100000">
                <a:srgbClr val="FFFFFF"/>
              </a:gs>
            </a:gsLst>
            <a:lin ang="5400000" scaled="1"/>
          </a:gradFill>
          <a:ln w="38100">
            <a:solidFill>
              <a:schemeClr val="tx1"/>
            </a:solidFill>
            <a:miter lim="800000"/>
            <a:headEnd/>
            <a:tailEnd/>
          </a:ln>
          <a:effectLst/>
        </p:spPr>
        <p:txBody>
          <a:bodyPr wrap="none" anchor="ctr"/>
          <a:lstStyle/>
          <a:p>
            <a:pPr algn="ctr" eaLnBrk="0" hangingPunct="0"/>
            <a:r>
              <a:rPr lang="en-US" sz="2400" dirty="0" smtClean="0">
                <a:solidFill>
                  <a:schemeClr val="tx2"/>
                </a:solidFill>
                <a:latin typeface="Verdana" pitchFamily="34" charset="0"/>
              </a:rPr>
              <a:t>End </a:t>
            </a:r>
          </a:p>
          <a:p>
            <a:pPr algn="ctr" eaLnBrk="0" hangingPunct="0"/>
            <a:r>
              <a:rPr lang="en-US" sz="2400" dirty="0" smtClean="0">
                <a:solidFill>
                  <a:schemeClr val="tx2"/>
                </a:solidFill>
                <a:latin typeface="Verdana" pitchFamily="34" charset="0"/>
              </a:rPr>
              <a:t>Games</a:t>
            </a:r>
            <a:endParaRPr lang="en-US" sz="2400" dirty="0">
              <a:solidFill>
                <a:schemeClr val="tx2"/>
              </a:solidFill>
              <a:latin typeface="Verdana" pitchFamily="34" charset="0"/>
            </a:endParaRPr>
          </a:p>
        </p:txBody>
      </p:sp>
      <p:sp>
        <p:nvSpPr>
          <p:cNvPr id="3102" name="Rectangle 30"/>
          <p:cNvSpPr>
            <a:spLocks noChangeArrowheads="1"/>
          </p:cNvSpPr>
          <p:nvPr/>
        </p:nvSpPr>
        <p:spPr bwMode="auto">
          <a:xfrm>
            <a:off x="5486400" y="0"/>
            <a:ext cx="1828800" cy="1143000"/>
          </a:xfrm>
          <a:prstGeom prst="rect">
            <a:avLst/>
          </a:prstGeom>
          <a:gradFill rotWithShape="0">
            <a:gsLst>
              <a:gs pos="0">
                <a:srgbClr val="FFFFFF"/>
              </a:gs>
              <a:gs pos="50000">
                <a:srgbClr val="FFFF00"/>
              </a:gs>
              <a:gs pos="100000">
                <a:srgbClr val="FFFFFF"/>
              </a:gs>
            </a:gsLst>
            <a:lin ang="5400000" scaled="1"/>
          </a:gradFill>
          <a:ln w="38100">
            <a:solidFill>
              <a:schemeClr val="tx1"/>
            </a:solidFill>
            <a:miter lim="800000"/>
            <a:headEnd/>
            <a:tailEnd/>
          </a:ln>
          <a:effectLst/>
        </p:spPr>
        <p:txBody>
          <a:bodyPr wrap="none" anchor="ctr"/>
          <a:lstStyle/>
          <a:p>
            <a:pPr algn="ctr" eaLnBrk="0" hangingPunct="0"/>
            <a:r>
              <a:rPr lang="en-US" sz="2400" dirty="0" smtClean="0">
                <a:solidFill>
                  <a:schemeClr val="tx2"/>
                </a:solidFill>
                <a:latin typeface="Verdana" pitchFamily="34" charset="0"/>
              </a:rPr>
              <a:t>Recognize</a:t>
            </a:r>
          </a:p>
          <a:p>
            <a:pPr algn="ctr" eaLnBrk="0" hangingPunct="0"/>
            <a:r>
              <a:rPr lang="en-US" sz="2400" dirty="0" smtClean="0">
                <a:solidFill>
                  <a:schemeClr val="tx2"/>
                </a:solidFill>
                <a:latin typeface="Verdana" pitchFamily="34" charset="0"/>
              </a:rPr>
              <a:t>Me?</a:t>
            </a:r>
            <a:endParaRPr lang="en-US" sz="2400" dirty="0">
              <a:solidFill>
                <a:schemeClr val="tx2"/>
              </a:solidFill>
              <a:latin typeface="Verdana" pitchFamily="34" charset="0"/>
            </a:endParaRPr>
          </a:p>
        </p:txBody>
      </p:sp>
      <p:sp>
        <p:nvSpPr>
          <p:cNvPr id="3103" name="Rectangle 31"/>
          <p:cNvSpPr>
            <a:spLocks noChangeArrowheads="1"/>
          </p:cNvSpPr>
          <p:nvPr/>
        </p:nvSpPr>
        <p:spPr bwMode="auto">
          <a:xfrm>
            <a:off x="7315200" y="0"/>
            <a:ext cx="1828800" cy="1143000"/>
          </a:xfrm>
          <a:prstGeom prst="rect">
            <a:avLst/>
          </a:prstGeom>
          <a:gradFill rotWithShape="0">
            <a:gsLst>
              <a:gs pos="0">
                <a:srgbClr val="FFFFFF"/>
              </a:gs>
              <a:gs pos="50000">
                <a:srgbClr val="00CCFF"/>
              </a:gs>
              <a:gs pos="100000">
                <a:srgbClr val="FFFFFF"/>
              </a:gs>
            </a:gsLst>
            <a:lin ang="5400000" scaled="1"/>
          </a:gradFill>
          <a:ln w="38100">
            <a:solidFill>
              <a:schemeClr val="tx1"/>
            </a:solidFill>
            <a:miter lim="800000"/>
            <a:headEnd/>
            <a:tailEnd/>
          </a:ln>
          <a:effectLst/>
        </p:spPr>
        <p:txBody>
          <a:bodyPr wrap="none" anchor="ctr"/>
          <a:lstStyle/>
          <a:p>
            <a:pPr algn="ctr" eaLnBrk="0" hangingPunct="0"/>
            <a:r>
              <a:rPr lang="en-US" sz="2400" dirty="0" smtClean="0">
                <a:solidFill>
                  <a:schemeClr val="tx2"/>
                </a:solidFill>
                <a:latin typeface="Verdana" pitchFamily="34" charset="0"/>
              </a:rPr>
              <a:t>Hodge </a:t>
            </a:r>
          </a:p>
          <a:p>
            <a:pPr algn="ctr" eaLnBrk="0" hangingPunct="0"/>
            <a:r>
              <a:rPr lang="en-US" sz="2400" dirty="0" err="1" smtClean="0">
                <a:solidFill>
                  <a:schemeClr val="tx2"/>
                </a:solidFill>
                <a:latin typeface="Verdana" pitchFamily="34" charset="0"/>
              </a:rPr>
              <a:t>Podge</a:t>
            </a:r>
            <a:endParaRPr lang="en-US" sz="2400" dirty="0">
              <a:solidFill>
                <a:schemeClr val="tx2"/>
              </a:solidFill>
              <a:latin typeface="Verdana" pitchFamily="34" charset="0"/>
            </a:endParaRPr>
          </a:p>
        </p:txBody>
      </p:sp>
      <p:sp>
        <p:nvSpPr>
          <p:cNvPr id="3105" name="AutoShape 33">
            <a:hlinkClick r:id="rId46" action="ppaction://hlinksldjump"/>
          </p:cNvPr>
          <p:cNvSpPr>
            <a:spLocks noChangeArrowheads="1"/>
          </p:cNvSpPr>
          <p:nvPr/>
        </p:nvSpPr>
        <p:spPr bwMode="auto">
          <a:xfrm>
            <a:off x="0" y="0"/>
            <a:ext cx="381000" cy="304800"/>
          </a:xfrm>
          <a:prstGeom prst="star5">
            <a:avLst/>
          </a:prstGeom>
          <a:noFill/>
          <a:ln w="9525">
            <a:solidFill>
              <a:schemeClr val="tx1"/>
            </a:solidFill>
            <a:miter lim="800000"/>
            <a:headEnd/>
            <a:tailEnd/>
          </a:ln>
          <a:effectLst/>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609600"/>
            <a:ext cx="7772400" cy="5791200"/>
          </a:xfrm>
        </p:spPr>
        <p:txBody>
          <a:bodyPr/>
          <a:lstStyle/>
          <a:p>
            <a:r>
              <a:rPr lang="en-US" sz="3600" b="1" dirty="0" smtClean="0">
                <a:latin typeface="Verdana" pitchFamily="34" charset="0"/>
              </a:rPr>
              <a:t>What is an imperative sentence?</a:t>
            </a:r>
            <a:endParaRPr lang="en-US" sz="3600" b="1" dirty="0">
              <a:latin typeface="Verdana" pitchFamily="34" charset="0"/>
            </a:endParaRPr>
          </a:p>
        </p:txBody>
      </p:sp>
      <p:sp>
        <p:nvSpPr>
          <p:cNvPr id="3" name="Right Arrow 2">
            <a:hlinkClick r:id="rId2"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checke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69645" name="Rectangle 13"/>
          <p:cNvSpPr>
            <a:spLocks noGrp="1" noChangeArrowheads="1"/>
          </p:cNvSpPr>
          <p:nvPr>
            <p:ph type="title"/>
          </p:nvPr>
        </p:nvSpPr>
        <p:spPr>
          <a:xfrm>
            <a:off x="745244" y="2409297"/>
            <a:ext cx="7772400" cy="1143000"/>
          </a:xfrm>
        </p:spPr>
        <p:txBody>
          <a:bodyPr/>
          <a:lstStyle/>
          <a:p>
            <a:r>
              <a:rPr lang="en-US" sz="3600" b="1" dirty="0" smtClean="0">
                <a:latin typeface="Verdana" pitchFamily="34" charset="0"/>
              </a:rPr>
              <a:t>Identify the following sentence.</a:t>
            </a:r>
            <a:r>
              <a:rPr lang="en-US" sz="3600" dirty="0" smtClean="0">
                <a:latin typeface="Verdana" pitchFamily="34" charset="0"/>
              </a:rPr>
              <a:t/>
            </a:r>
            <a:br>
              <a:rPr lang="en-US" sz="3600" dirty="0" smtClean="0">
                <a:latin typeface="Verdana" pitchFamily="34" charset="0"/>
              </a:rPr>
            </a:br>
            <a:r>
              <a:rPr lang="en-US" sz="3600" dirty="0">
                <a:latin typeface="Verdana" pitchFamily="34" charset="0"/>
              </a:rPr>
              <a:t/>
            </a:r>
            <a:br>
              <a:rPr lang="en-US" sz="3600" dirty="0">
                <a:latin typeface="Verdana" pitchFamily="34" charset="0"/>
              </a:rPr>
            </a:br>
            <a:r>
              <a:rPr lang="en-US" sz="3600" dirty="0" smtClean="0">
                <a:latin typeface="Verdana" pitchFamily="34" charset="0"/>
              </a:rPr>
              <a:t>Frogs are warty, green, and have buggy eyes.</a:t>
            </a:r>
            <a:endParaRPr lang="en-US" sz="3600" dirty="0">
              <a:solidFill>
                <a:schemeClr val="tx1"/>
              </a:solidFill>
            </a:endParaRPr>
          </a:p>
        </p:txBody>
      </p:sp>
      <p:pic>
        <p:nvPicPr>
          <p:cNvPr id="69646" name="Picture 14" descr="C:\Users\Brenna\AppData\Local\Microsoft\Windows\Temporary Internet Files\Content.IE5\K1AH2M9X\MM900356731[1].gif"/>
          <p:cNvPicPr>
            <a:picLocks noChangeAspect="1" noChangeArrowheads="1" noCrop="1"/>
          </p:cNvPicPr>
          <p:nvPr/>
        </p:nvPicPr>
        <p:blipFill>
          <a:blip r:embed="rId2" cstate="print"/>
          <a:srcRect/>
          <a:stretch>
            <a:fillRect/>
          </a:stretch>
        </p:blipFill>
        <p:spPr bwMode="auto">
          <a:xfrm>
            <a:off x="3588092" y="4588861"/>
            <a:ext cx="2278489" cy="154009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5800" y="609600"/>
            <a:ext cx="7772400" cy="5562600"/>
          </a:xfrm>
        </p:spPr>
        <p:txBody>
          <a:bodyPr/>
          <a:lstStyle/>
          <a:p>
            <a:r>
              <a:rPr lang="en-US" sz="3600" b="1" dirty="0" smtClean="0">
                <a:latin typeface="Verdana" pitchFamily="34" charset="0"/>
              </a:rPr>
              <a:t>What is a declarative sentence?</a:t>
            </a:r>
            <a:endParaRPr lang="en-US" sz="3600" b="1" dirty="0">
              <a:latin typeface="Verdana" pitchFamily="34" charset="0"/>
            </a:endParaRPr>
          </a:p>
        </p:txBody>
      </p:sp>
      <p:sp>
        <p:nvSpPr>
          <p:cNvPr id="3" name="Right Arrow 2">
            <a:hlinkClick r:id="rId2"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609600"/>
            <a:ext cx="7772400" cy="5867400"/>
          </a:xfrm>
        </p:spPr>
        <p:txBody>
          <a:bodyPr/>
          <a:lstStyle/>
          <a:p>
            <a:r>
              <a:rPr lang="en-US" sz="3600" b="1" dirty="0" smtClean="0">
                <a:latin typeface="Verdana" pitchFamily="34" charset="0"/>
              </a:rPr>
              <a:t>What punctuation mark </a:t>
            </a:r>
            <a:br>
              <a:rPr lang="en-US" sz="3600" b="1" dirty="0" smtClean="0">
                <a:latin typeface="Verdana" pitchFamily="34" charset="0"/>
              </a:rPr>
            </a:br>
            <a:r>
              <a:rPr lang="en-US" sz="3600" b="1" dirty="0" smtClean="0">
                <a:latin typeface="Verdana" pitchFamily="34" charset="0"/>
              </a:rPr>
              <a:t>should this sentence have?</a:t>
            </a:r>
            <a:r>
              <a:rPr lang="en-US" sz="3600" dirty="0" smtClean="0">
                <a:latin typeface="Verdana" pitchFamily="34" charset="0"/>
              </a:rPr>
              <a:t/>
            </a:r>
            <a:br>
              <a:rPr lang="en-US" sz="3600" dirty="0" smtClean="0">
                <a:latin typeface="Verdana" pitchFamily="34" charset="0"/>
              </a:rPr>
            </a:br>
            <a:r>
              <a:rPr lang="en-US" sz="3600" dirty="0">
                <a:latin typeface="Verdana" pitchFamily="34" charset="0"/>
              </a:rPr>
              <a:t/>
            </a:r>
            <a:br>
              <a:rPr lang="en-US" sz="3600" dirty="0">
                <a:latin typeface="Verdana" pitchFamily="34" charset="0"/>
              </a:rPr>
            </a:br>
            <a:r>
              <a:rPr lang="en-US" sz="3600" dirty="0" smtClean="0">
                <a:latin typeface="Verdana" pitchFamily="34" charset="0"/>
              </a:rPr>
              <a:t>Jamie and Adam star in the television program </a:t>
            </a:r>
            <a:r>
              <a:rPr lang="en-US" sz="3600" u="sng" dirty="0" err="1" smtClean="0">
                <a:latin typeface="Verdana" pitchFamily="34" charset="0"/>
              </a:rPr>
              <a:t>Mythbusters</a:t>
            </a:r>
            <a:r>
              <a:rPr lang="en-US" sz="3600" dirty="0" smtClean="0">
                <a:latin typeface="Verdana" pitchFamily="34" charset="0"/>
              </a:rPr>
              <a:t> on the Discovery Channel; they are always putting science to the test</a:t>
            </a:r>
            <a:endParaRPr lang="en-US" sz="3600" dirty="0">
              <a:latin typeface="Verdana" pitchFamily="34" charset="0"/>
            </a:endParaRPr>
          </a:p>
        </p:txBody>
      </p:sp>
    </p:spTree>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609600"/>
            <a:ext cx="7772400" cy="5410200"/>
          </a:xfrm>
        </p:spPr>
        <p:txBody>
          <a:bodyPr/>
          <a:lstStyle/>
          <a:p>
            <a:r>
              <a:rPr lang="en-US" sz="3600" b="1" dirty="0" smtClean="0">
                <a:latin typeface="Verdana" pitchFamily="34" charset="0"/>
              </a:rPr>
              <a:t>What is a period?</a:t>
            </a:r>
            <a:endParaRPr lang="en-US" sz="3600" b="1" dirty="0">
              <a:latin typeface="Verdana" pitchFamily="34" charset="0"/>
            </a:endParaRPr>
          </a:p>
        </p:txBody>
      </p:sp>
      <p:pic>
        <p:nvPicPr>
          <p:cNvPr id="123908" name="Picture 4" descr="C:\Users\Brenna\AppData\Local\Microsoft\Windows\Temporary Internet Files\Content.IE5\MUVPMRNB\MC900055515[1].wmf"/>
          <p:cNvPicPr>
            <a:picLocks noChangeAspect="1" noChangeArrowheads="1"/>
          </p:cNvPicPr>
          <p:nvPr/>
        </p:nvPicPr>
        <p:blipFill>
          <a:blip r:embed="rId2" cstate="print"/>
          <a:srcRect/>
          <a:stretch>
            <a:fillRect/>
          </a:stretch>
        </p:blipFill>
        <p:spPr bwMode="auto">
          <a:xfrm>
            <a:off x="3080074" y="4027814"/>
            <a:ext cx="3082705" cy="2113984"/>
          </a:xfrm>
          <a:prstGeom prst="rect">
            <a:avLst/>
          </a:prstGeom>
          <a:noFill/>
        </p:spPr>
      </p:pic>
      <p:sp>
        <p:nvSpPr>
          <p:cNvPr id="4" name="Right Arrow 3">
            <a:hlinkClick r:id="rId3"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722489"/>
            <a:ext cx="7772400" cy="5562600"/>
          </a:xfrm>
        </p:spPr>
        <p:txBody>
          <a:bodyPr/>
          <a:lstStyle/>
          <a:p>
            <a:r>
              <a:rPr lang="en-US" sz="3600" b="1" dirty="0" smtClean="0">
                <a:latin typeface="Verdana" pitchFamily="34" charset="0"/>
              </a:rPr>
              <a:t>Identify the </a:t>
            </a:r>
            <a:br>
              <a:rPr lang="en-US" sz="3600" b="1" dirty="0" smtClean="0">
                <a:latin typeface="Verdana" pitchFamily="34" charset="0"/>
              </a:rPr>
            </a:br>
            <a:r>
              <a:rPr lang="en-US" sz="3600" b="1" dirty="0" smtClean="0">
                <a:latin typeface="Verdana" pitchFamily="34" charset="0"/>
              </a:rPr>
              <a:t>punctuation mark </a:t>
            </a:r>
            <a:br>
              <a:rPr lang="en-US" sz="3600" b="1" dirty="0" smtClean="0">
                <a:latin typeface="Verdana" pitchFamily="34" charset="0"/>
              </a:rPr>
            </a:br>
            <a:r>
              <a:rPr lang="en-US" sz="3600" b="1" dirty="0" smtClean="0">
                <a:latin typeface="Verdana" pitchFamily="34" charset="0"/>
              </a:rPr>
              <a:t>should this sentence have.</a:t>
            </a:r>
            <a:r>
              <a:rPr lang="en-US" sz="3600" dirty="0" smtClean="0">
                <a:latin typeface="Verdana" pitchFamily="34" charset="0"/>
              </a:rPr>
              <a:t/>
            </a:r>
            <a:br>
              <a:rPr lang="en-US" sz="3600" dirty="0" smtClean="0">
                <a:latin typeface="Verdana" pitchFamily="34" charset="0"/>
              </a:rPr>
            </a:br>
            <a:r>
              <a:rPr lang="en-US" sz="3600" dirty="0">
                <a:latin typeface="Verdana" pitchFamily="34" charset="0"/>
              </a:rPr>
              <a:t/>
            </a:r>
            <a:br>
              <a:rPr lang="en-US" sz="3600" dirty="0">
                <a:latin typeface="Verdana" pitchFamily="34" charset="0"/>
              </a:rPr>
            </a:br>
            <a:r>
              <a:rPr lang="en-US" sz="3600" dirty="0" smtClean="0">
                <a:latin typeface="Verdana" pitchFamily="34" charset="0"/>
              </a:rPr>
              <a:t/>
            </a:r>
            <a:br>
              <a:rPr lang="en-US" sz="3600" dirty="0" smtClean="0">
                <a:latin typeface="Verdana" pitchFamily="34" charset="0"/>
              </a:rPr>
            </a:br>
            <a:r>
              <a:rPr lang="en-US" sz="3600" dirty="0" smtClean="0">
                <a:latin typeface="Verdana" pitchFamily="34" charset="0"/>
              </a:rPr>
              <a:t>Did you take your shower yet</a:t>
            </a:r>
            <a:endParaRPr lang="en-US" sz="3600" dirty="0">
              <a:latin typeface="Verdana" pitchFamily="34" charset="0"/>
            </a:endParaRPr>
          </a:p>
        </p:txBody>
      </p:sp>
      <p:pic>
        <p:nvPicPr>
          <p:cNvPr id="67587" name="Picture 3" descr="C:\Users\Brenna\AppData\Local\Microsoft\Windows\Temporary Internet Files\Content.IE5\MUVPMRNB\MC900157009[1].wmf"/>
          <p:cNvPicPr>
            <a:picLocks noChangeAspect="1" noChangeArrowheads="1"/>
          </p:cNvPicPr>
          <p:nvPr/>
        </p:nvPicPr>
        <p:blipFill>
          <a:blip r:embed="rId2" cstate="print"/>
          <a:srcRect/>
          <a:stretch>
            <a:fillRect/>
          </a:stretch>
        </p:blipFill>
        <p:spPr bwMode="auto">
          <a:xfrm>
            <a:off x="540635" y="266881"/>
            <a:ext cx="1808683" cy="1808683"/>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85800" y="609600"/>
            <a:ext cx="7772400" cy="5638800"/>
          </a:xfrm>
        </p:spPr>
        <p:txBody>
          <a:bodyPr/>
          <a:lstStyle/>
          <a:p>
            <a:r>
              <a:rPr lang="en-US" sz="3600" b="1" dirty="0" smtClean="0">
                <a:latin typeface="Verdana" pitchFamily="34" charset="0"/>
              </a:rPr>
              <a:t>What is a question mark?</a:t>
            </a:r>
            <a:endParaRPr lang="en-US" sz="3600" b="1" dirty="0">
              <a:latin typeface="Verdana" pitchFamily="34" charset="0"/>
            </a:endParaRPr>
          </a:p>
        </p:txBody>
      </p:sp>
      <p:pic>
        <p:nvPicPr>
          <p:cNvPr id="124931" name="Picture 3" descr="C:\Users\Brenna\AppData\Local\Microsoft\Windows\Temporary Internet Files\Content.IE5\GP9VYA4M\MM900254500[1].gif"/>
          <p:cNvPicPr>
            <a:picLocks noChangeAspect="1" noChangeArrowheads="1" noCrop="1"/>
          </p:cNvPicPr>
          <p:nvPr/>
        </p:nvPicPr>
        <p:blipFill>
          <a:blip r:embed="rId2" cstate="print"/>
          <a:srcRect/>
          <a:stretch>
            <a:fillRect/>
          </a:stretch>
        </p:blipFill>
        <p:spPr bwMode="auto">
          <a:xfrm>
            <a:off x="4120463" y="4534415"/>
            <a:ext cx="952500" cy="952500"/>
          </a:xfrm>
          <a:prstGeom prst="rect">
            <a:avLst/>
          </a:prstGeom>
          <a:noFill/>
        </p:spPr>
      </p:pic>
      <p:sp>
        <p:nvSpPr>
          <p:cNvPr id="4" name="Right Arrow 3">
            <a:hlinkClick r:id="rId3"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609600"/>
            <a:ext cx="7772400" cy="5715000"/>
          </a:xfrm>
        </p:spPr>
        <p:txBody>
          <a:bodyPr/>
          <a:lstStyle/>
          <a:p>
            <a:r>
              <a:rPr lang="en-US" sz="3600" b="1" dirty="0" smtClean="0">
                <a:latin typeface="Verdana" pitchFamily="34" charset="0"/>
              </a:rPr>
              <a:t>Identify the punctuation mark </a:t>
            </a:r>
            <a:br>
              <a:rPr lang="en-US" sz="3600" b="1" dirty="0" smtClean="0">
                <a:latin typeface="Verdana" pitchFamily="34" charset="0"/>
              </a:rPr>
            </a:br>
            <a:r>
              <a:rPr lang="en-US" sz="3600" b="1" dirty="0" smtClean="0">
                <a:latin typeface="Verdana" pitchFamily="34" charset="0"/>
              </a:rPr>
              <a:t>should this sentence have.</a:t>
            </a:r>
            <a:r>
              <a:rPr lang="en-US" sz="3600" dirty="0" smtClean="0">
                <a:latin typeface="Verdana" pitchFamily="34" charset="0"/>
              </a:rPr>
              <a:t/>
            </a:r>
            <a:br>
              <a:rPr lang="en-US" sz="3600" dirty="0" smtClean="0">
                <a:latin typeface="Verdana" pitchFamily="34" charset="0"/>
              </a:rPr>
            </a:br>
            <a:r>
              <a:rPr lang="en-US" sz="3600" dirty="0">
                <a:latin typeface="Verdana" pitchFamily="34" charset="0"/>
              </a:rPr>
              <a:t/>
            </a:r>
            <a:br>
              <a:rPr lang="en-US" sz="3600" dirty="0">
                <a:latin typeface="Verdana" pitchFamily="34" charset="0"/>
              </a:rPr>
            </a:br>
            <a:r>
              <a:rPr lang="en-US" sz="3600" dirty="0" smtClean="0">
                <a:latin typeface="Verdana" pitchFamily="34" charset="0"/>
              </a:rPr>
              <a:t/>
            </a:r>
            <a:br>
              <a:rPr lang="en-US" sz="3600" dirty="0" smtClean="0">
                <a:latin typeface="Verdana" pitchFamily="34" charset="0"/>
              </a:rPr>
            </a:br>
            <a:r>
              <a:rPr lang="en-US" sz="3600" dirty="0" smtClean="0">
                <a:latin typeface="Verdana" pitchFamily="34" charset="0"/>
              </a:rPr>
              <a:t>Listen to this new song by U2</a:t>
            </a:r>
            <a:r>
              <a:rPr lang="en-US" sz="2400" dirty="0" smtClean="0">
                <a:latin typeface="Verdana" pitchFamily="34" charset="0"/>
              </a:rPr>
              <a:t/>
            </a:r>
            <a:br>
              <a:rPr lang="en-US" sz="2400" dirty="0" smtClean="0">
                <a:latin typeface="Verdana" pitchFamily="34" charset="0"/>
              </a:rPr>
            </a:br>
            <a:r>
              <a:rPr lang="en-US" sz="2400" dirty="0">
                <a:latin typeface="Verdana" pitchFamily="34" charset="0"/>
              </a:rPr>
              <a:t/>
            </a:r>
            <a:br>
              <a:rPr lang="en-US" sz="2400" dirty="0">
                <a:latin typeface="Verdana" pitchFamily="34" charset="0"/>
              </a:rPr>
            </a:br>
            <a:r>
              <a:rPr lang="en-US" sz="2400" dirty="0" smtClean="0">
                <a:latin typeface="Verdana" pitchFamily="34" charset="0"/>
              </a:rPr>
              <a:t/>
            </a:r>
            <a:br>
              <a:rPr lang="en-US" sz="2400" dirty="0" smtClean="0">
                <a:latin typeface="Verdana" pitchFamily="34" charset="0"/>
              </a:rPr>
            </a:br>
            <a:endParaRPr lang="en-US" sz="2400" dirty="0">
              <a:latin typeface="Verdana" pitchFamily="34" charset="0"/>
            </a:endParaRPr>
          </a:p>
        </p:txBody>
      </p:sp>
      <p:pic>
        <p:nvPicPr>
          <p:cNvPr id="73732" name="Picture 4" descr="http://blogs.philadelphiaweekly.com/music/files/2010/05/u2.jpg"/>
          <p:cNvPicPr>
            <a:picLocks noChangeAspect="1" noChangeArrowheads="1"/>
          </p:cNvPicPr>
          <p:nvPr/>
        </p:nvPicPr>
        <p:blipFill>
          <a:blip r:embed="rId2" cstate="print"/>
          <a:srcRect/>
          <a:stretch>
            <a:fillRect/>
          </a:stretch>
        </p:blipFill>
        <p:spPr bwMode="auto">
          <a:xfrm>
            <a:off x="3679295" y="4684889"/>
            <a:ext cx="1902177" cy="1902178"/>
          </a:xfrm>
          <a:prstGeom prst="rect">
            <a:avLst/>
          </a:prstGeom>
          <a:noFill/>
        </p:spPr>
      </p:pic>
    </p:spTree>
  </p:cSld>
  <p:clrMapOvr>
    <a:masterClrMapping/>
  </p:clrMapOvr>
  <p:transition>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29356" y="598311"/>
            <a:ext cx="7772400" cy="5334000"/>
          </a:xfrm>
        </p:spPr>
        <p:txBody>
          <a:bodyPr/>
          <a:lstStyle/>
          <a:p>
            <a:r>
              <a:rPr lang="en-US" sz="3600" b="1" dirty="0" smtClean="0">
                <a:latin typeface="Verdana" pitchFamily="34" charset="0"/>
              </a:rPr>
              <a:t>What is a period?</a:t>
            </a:r>
            <a:endParaRPr lang="en-US" sz="3600" b="1" dirty="0">
              <a:latin typeface="Verdana" pitchFamily="34" charset="0"/>
            </a:endParaRPr>
          </a:p>
        </p:txBody>
      </p:sp>
      <p:sp>
        <p:nvSpPr>
          <p:cNvPr id="3" name="Right Arrow 2">
            <a:hlinkClick r:id="rId2"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609600"/>
            <a:ext cx="7772400" cy="4741333"/>
          </a:xfrm>
        </p:spPr>
        <p:txBody>
          <a:bodyPr/>
          <a:lstStyle/>
          <a:p>
            <a:r>
              <a:rPr lang="en-US" sz="3600" b="1" dirty="0" smtClean="0">
                <a:latin typeface="Verdana" pitchFamily="34" charset="0"/>
              </a:rPr>
              <a:t>Identify the punctuation mark this sentence should have.</a:t>
            </a:r>
            <a:r>
              <a:rPr lang="en-US" sz="3600" dirty="0" smtClean="0">
                <a:latin typeface="Verdana" pitchFamily="34" charset="0"/>
              </a:rPr>
              <a:t/>
            </a:r>
            <a:br>
              <a:rPr lang="en-US" sz="3600" dirty="0" smtClean="0">
                <a:latin typeface="Verdana" pitchFamily="34" charset="0"/>
              </a:rPr>
            </a:br>
            <a:r>
              <a:rPr lang="en-US" sz="3600" dirty="0">
                <a:latin typeface="Verdana" pitchFamily="34" charset="0"/>
              </a:rPr>
              <a:t/>
            </a:r>
            <a:br>
              <a:rPr lang="en-US" sz="3600" dirty="0">
                <a:latin typeface="Verdana" pitchFamily="34" charset="0"/>
              </a:rPr>
            </a:br>
            <a:r>
              <a:rPr lang="en-US" sz="3600" dirty="0" smtClean="0">
                <a:latin typeface="Verdana" pitchFamily="34" charset="0"/>
              </a:rPr>
              <a:t>No way, dude</a:t>
            </a:r>
            <a:endParaRPr lang="en-US" sz="3600" dirty="0">
              <a:latin typeface="Verdana" pitchFamily="34" charset="0"/>
            </a:endParaRPr>
          </a:p>
        </p:txBody>
      </p:sp>
      <p:pic>
        <p:nvPicPr>
          <p:cNvPr id="87044" name="Picture 4" descr="http://halloweenmart.com/media/core/FO61664_hippie_dude_vest.jpg"/>
          <p:cNvPicPr>
            <a:picLocks noChangeAspect="1" noChangeArrowheads="1"/>
          </p:cNvPicPr>
          <p:nvPr/>
        </p:nvPicPr>
        <p:blipFill>
          <a:blip r:embed="rId2" cstate="print"/>
          <a:srcRect/>
          <a:stretch>
            <a:fillRect/>
          </a:stretch>
        </p:blipFill>
        <p:spPr bwMode="auto">
          <a:xfrm>
            <a:off x="295280" y="2833511"/>
            <a:ext cx="2062685" cy="360415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609600"/>
            <a:ext cx="7772400" cy="5410200"/>
          </a:xfrm>
        </p:spPr>
        <p:txBody>
          <a:bodyPr/>
          <a:lstStyle/>
          <a:p>
            <a:r>
              <a:rPr lang="en-US" sz="3600" b="1" dirty="0" smtClean="0">
                <a:latin typeface="Verdana" pitchFamily="34" charset="0"/>
              </a:rPr>
              <a:t>It ends with a period.</a:t>
            </a:r>
            <a:endParaRPr lang="en-US" sz="3600" b="1" dirty="0">
              <a:latin typeface="Verdana" pitchFamily="34" charset="0"/>
            </a:endParaRPr>
          </a:p>
        </p:txBody>
      </p:sp>
    </p:spTree>
  </p:cSld>
  <p:clrMapOvr>
    <a:masterClrMapping/>
  </p:clrMapOvr>
  <p:transition>
    <p:blind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85800" y="609600"/>
            <a:ext cx="7772400" cy="5791200"/>
          </a:xfrm>
        </p:spPr>
        <p:txBody>
          <a:bodyPr/>
          <a:lstStyle/>
          <a:p>
            <a:r>
              <a:rPr lang="en-US" sz="3600" b="1" dirty="0" smtClean="0">
                <a:latin typeface="Verdana" pitchFamily="34" charset="0"/>
              </a:rPr>
              <a:t>What is an exclamation mark?</a:t>
            </a:r>
            <a:endParaRPr lang="en-US" sz="3600" b="1" dirty="0">
              <a:latin typeface="Verdana" pitchFamily="34" charset="0"/>
            </a:endParaRPr>
          </a:p>
        </p:txBody>
      </p:sp>
      <p:pic>
        <p:nvPicPr>
          <p:cNvPr id="126979" name="Picture 3" descr="C:\Users\Brenna\AppData\Local\Microsoft\Windows\Temporary Internet Files\Content.IE5\WZU60FU1\MM900288869[1].gif"/>
          <p:cNvPicPr>
            <a:picLocks noChangeAspect="1" noChangeArrowheads="1" noCrop="1"/>
          </p:cNvPicPr>
          <p:nvPr/>
        </p:nvPicPr>
        <p:blipFill>
          <a:blip r:embed="rId2" cstate="print"/>
          <a:srcRect/>
          <a:stretch>
            <a:fillRect/>
          </a:stretch>
        </p:blipFill>
        <p:spPr bwMode="auto">
          <a:xfrm>
            <a:off x="4162681" y="4104502"/>
            <a:ext cx="1373145" cy="1830860"/>
          </a:xfrm>
          <a:prstGeom prst="rect">
            <a:avLst/>
          </a:prstGeom>
          <a:noFill/>
        </p:spPr>
      </p:pic>
      <p:sp>
        <p:nvSpPr>
          <p:cNvPr id="4" name="Right Arrow 3">
            <a:hlinkClick r:id="rId3"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checke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609600"/>
            <a:ext cx="7772400" cy="5486400"/>
          </a:xfrm>
        </p:spPr>
        <p:txBody>
          <a:bodyPr/>
          <a:lstStyle/>
          <a:p>
            <a:r>
              <a:rPr lang="en-US" sz="3600" b="1" dirty="0" smtClean="0">
                <a:latin typeface="Verdana" pitchFamily="34" charset="0"/>
              </a:rPr>
              <a:t>Identify the punctuation this sentence should have.</a:t>
            </a:r>
            <a:r>
              <a:rPr lang="en-US" sz="3600" dirty="0" smtClean="0">
                <a:latin typeface="Verdana" pitchFamily="34" charset="0"/>
              </a:rPr>
              <a:t/>
            </a:r>
            <a:br>
              <a:rPr lang="en-US" sz="3600" dirty="0" smtClean="0">
                <a:latin typeface="Verdana" pitchFamily="34" charset="0"/>
              </a:rPr>
            </a:br>
            <a:r>
              <a:rPr lang="en-US" sz="3600" dirty="0">
                <a:latin typeface="Verdana" pitchFamily="34" charset="0"/>
              </a:rPr>
              <a:t/>
            </a:r>
            <a:br>
              <a:rPr lang="en-US" sz="3600" dirty="0">
                <a:latin typeface="Verdana" pitchFamily="34" charset="0"/>
              </a:rPr>
            </a:br>
            <a:r>
              <a:rPr lang="en-US" sz="3600" dirty="0" smtClean="0">
                <a:latin typeface="Verdana" pitchFamily="34" charset="0"/>
              </a:rPr>
              <a:t>One eyed, one-horned flying purple people eaters are attacking the city of </a:t>
            </a:r>
            <a:br>
              <a:rPr lang="en-US" sz="3600" dirty="0" smtClean="0">
                <a:latin typeface="Verdana" pitchFamily="34" charset="0"/>
              </a:rPr>
            </a:br>
            <a:r>
              <a:rPr lang="en-US" sz="3600" dirty="0" smtClean="0">
                <a:latin typeface="Verdana" pitchFamily="34" charset="0"/>
              </a:rPr>
              <a:t>New York right now</a:t>
            </a:r>
            <a:endParaRPr lang="en-US" sz="3600" dirty="0">
              <a:latin typeface="Verdana" pitchFamily="34" charset="0"/>
            </a:endParaRPr>
          </a:p>
        </p:txBody>
      </p:sp>
      <p:pic>
        <p:nvPicPr>
          <p:cNvPr id="74756" name="Picture 4" descr="http://www.deviantart.com/download/110986965/Flying_Purple_People_Eater_by_Sklavenbrause.png"/>
          <p:cNvPicPr>
            <a:picLocks noChangeAspect="1" noChangeArrowheads="1"/>
          </p:cNvPicPr>
          <p:nvPr/>
        </p:nvPicPr>
        <p:blipFill>
          <a:blip r:embed="rId2" cstate="print"/>
          <a:srcRect/>
          <a:stretch>
            <a:fillRect/>
          </a:stretch>
        </p:blipFill>
        <p:spPr bwMode="auto">
          <a:xfrm>
            <a:off x="6882341" y="4938042"/>
            <a:ext cx="2103615" cy="168289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85800" y="609600"/>
            <a:ext cx="7772400" cy="5562600"/>
          </a:xfrm>
        </p:spPr>
        <p:txBody>
          <a:bodyPr/>
          <a:lstStyle/>
          <a:p>
            <a:r>
              <a:rPr lang="en-US" sz="3600" b="1" dirty="0" smtClean="0">
                <a:latin typeface="Verdana" pitchFamily="34" charset="0"/>
              </a:rPr>
              <a:t>What is an </a:t>
            </a:r>
            <a:br>
              <a:rPr lang="en-US" sz="3600" b="1" dirty="0" smtClean="0">
                <a:latin typeface="Verdana" pitchFamily="34" charset="0"/>
              </a:rPr>
            </a:br>
            <a:r>
              <a:rPr lang="en-US" sz="3600" b="1" dirty="0" smtClean="0">
                <a:latin typeface="Verdana" pitchFamily="34" charset="0"/>
              </a:rPr>
              <a:t>exclamation mark?</a:t>
            </a:r>
            <a:br>
              <a:rPr lang="en-US" sz="3600" b="1" dirty="0" smtClean="0">
                <a:latin typeface="Verdana" pitchFamily="34" charset="0"/>
              </a:rPr>
            </a:br>
            <a:r>
              <a:rPr lang="en-US" sz="3600" b="1" dirty="0">
                <a:latin typeface="Verdana" pitchFamily="34" charset="0"/>
              </a:rPr>
              <a:t/>
            </a:r>
            <a:br>
              <a:rPr lang="en-US" sz="3600" b="1" dirty="0">
                <a:latin typeface="Verdana" pitchFamily="34" charset="0"/>
              </a:rPr>
            </a:br>
            <a:r>
              <a:rPr lang="en-US" sz="3600" b="1" dirty="0" smtClean="0">
                <a:latin typeface="Verdana" pitchFamily="34" charset="0"/>
              </a:rPr>
              <a:t>Don’t you think </a:t>
            </a:r>
            <a:br>
              <a:rPr lang="en-US" sz="3600" b="1" dirty="0" smtClean="0">
                <a:latin typeface="Verdana" pitchFamily="34" charset="0"/>
              </a:rPr>
            </a:br>
            <a:r>
              <a:rPr lang="en-US" sz="3600" b="1" dirty="0" smtClean="0">
                <a:latin typeface="Verdana" pitchFamily="34" charset="0"/>
              </a:rPr>
              <a:t>it’s time to RUN?</a:t>
            </a:r>
            <a:endParaRPr lang="en-US" sz="3600" b="1" dirty="0">
              <a:latin typeface="Verdana" pitchFamily="34" charset="0"/>
            </a:endParaRPr>
          </a:p>
        </p:txBody>
      </p:sp>
      <p:sp>
        <p:nvSpPr>
          <p:cNvPr id="3" name="Right Arrow 2">
            <a:hlinkClick r:id="rId2"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609600"/>
            <a:ext cx="7772400" cy="4176889"/>
          </a:xfrm>
        </p:spPr>
        <p:txBody>
          <a:bodyPr/>
          <a:lstStyle/>
          <a:p>
            <a:r>
              <a:rPr lang="en-US" sz="3600" b="1" dirty="0" smtClean="0">
                <a:latin typeface="Verdana" pitchFamily="34" charset="0"/>
              </a:rPr>
              <a:t>I am the bossy sentence.</a:t>
            </a:r>
            <a:endParaRPr lang="en-US" sz="3600" b="1" dirty="0">
              <a:latin typeface="Verdana" pitchFamily="34" charset="0"/>
            </a:endParaRPr>
          </a:p>
        </p:txBody>
      </p:sp>
      <p:pic>
        <p:nvPicPr>
          <p:cNvPr id="75779" name="Picture 3" descr="C:\Users\Brenna\AppData\Local\Microsoft\Windows\Temporary Internet Files\Content.IE5\K1AH2M9X\MP900443394[1].jpg"/>
          <p:cNvPicPr>
            <a:picLocks noChangeAspect="1" noChangeArrowheads="1"/>
          </p:cNvPicPr>
          <p:nvPr/>
        </p:nvPicPr>
        <p:blipFill>
          <a:blip r:embed="rId2" cstate="print"/>
          <a:srcRect/>
          <a:stretch>
            <a:fillRect/>
          </a:stretch>
        </p:blipFill>
        <p:spPr bwMode="auto">
          <a:xfrm>
            <a:off x="3354148" y="3544710"/>
            <a:ext cx="2256115" cy="314395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85800" y="609600"/>
            <a:ext cx="7772400" cy="5410200"/>
          </a:xfrm>
        </p:spPr>
        <p:txBody>
          <a:bodyPr/>
          <a:lstStyle/>
          <a:p>
            <a:r>
              <a:rPr lang="en-US" sz="3600" b="1" dirty="0" smtClean="0">
                <a:latin typeface="Verdana" pitchFamily="34" charset="0"/>
              </a:rPr>
              <a:t>What is an imperative sentence?</a:t>
            </a:r>
            <a:endParaRPr lang="en-US" sz="3600" b="1" dirty="0">
              <a:latin typeface="Verdana" pitchFamily="34" charset="0"/>
            </a:endParaRPr>
          </a:p>
        </p:txBody>
      </p:sp>
      <p:sp>
        <p:nvSpPr>
          <p:cNvPr id="3" name="Right Arrow 2">
            <a:hlinkClick r:id="rId2"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609600"/>
            <a:ext cx="7772400" cy="4436533"/>
          </a:xfrm>
        </p:spPr>
        <p:txBody>
          <a:bodyPr/>
          <a:lstStyle/>
          <a:p>
            <a:r>
              <a:rPr lang="en-US" sz="3600" b="1" dirty="0" smtClean="0">
                <a:latin typeface="Verdana" pitchFamily="34" charset="0"/>
              </a:rPr>
              <a:t>I am always asking </a:t>
            </a:r>
            <a:br>
              <a:rPr lang="en-US" sz="3600" b="1" dirty="0" smtClean="0">
                <a:latin typeface="Verdana" pitchFamily="34" charset="0"/>
              </a:rPr>
            </a:br>
            <a:r>
              <a:rPr lang="en-US" sz="3600" b="1" dirty="0" smtClean="0">
                <a:latin typeface="Verdana" pitchFamily="34" charset="0"/>
              </a:rPr>
              <a:t>questions like your parents.</a:t>
            </a:r>
            <a:endParaRPr lang="en-US" sz="3600" b="1" dirty="0">
              <a:latin typeface="Verdana" pitchFamily="34" charset="0"/>
            </a:endParaRPr>
          </a:p>
        </p:txBody>
      </p:sp>
      <p:pic>
        <p:nvPicPr>
          <p:cNvPr id="76803" name="Picture 3" descr="C:\Users\Brenna\AppData\Local\Microsoft\Windows\Temporary Internet Files\Content.IE5\MUVPMRNB\MP900409057[1].jpg"/>
          <p:cNvPicPr>
            <a:picLocks noChangeAspect="1" noChangeArrowheads="1"/>
          </p:cNvPicPr>
          <p:nvPr/>
        </p:nvPicPr>
        <p:blipFill>
          <a:blip r:embed="rId2" cstate="print"/>
          <a:srcRect/>
          <a:stretch>
            <a:fillRect/>
          </a:stretch>
        </p:blipFill>
        <p:spPr bwMode="auto">
          <a:xfrm>
            <a:off x="3287889" y="4030133"/>
            <a:ext cx="2613378" cy="261337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85800" y="609600"/>
            <a:ext cx="7772400" cy="5638800"/>
          </a:xfrm>
        </p:spPr>
        <p:txBody>
          <a:bodyPr/>
          <a:lstStyle/>
          <a:p>
            <a:r>
              <a:rPr lang="en-US" sz="3600" b="1" dirty="0" smtClean="0">
                <a:latin typeface="Verdana" pitchFamily="34" charset="0"/>
              </a:rPr>
              <a:t>What is an interrogative sentence?</a:t>
            </a:r>
            <a:endParaRPr lang="en-US" sz="3600" b="1" dirty="0">
              <a:latin typeface="Verdana" pitchFamily="34" charset="0"/>
            </a:endParaRPr>
          </a:p>
        </p:txBody>
      </p:sp>
      <p:sp>
        <p:nvSpPr>
          <p:cNvPr id="3" name="Right Arrow 2">
            <a:hlinkClick r:id="rId2"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blinds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609600"/>
            <a:ext cx="7772400" cy="5562600"/>
          </a:xfrm>
        </p:spPr>
        <p:txBody>
          <a:bodyPr/>
          <a:lstStyle/>
          <a:p>
            <a:r>
              <a:rPr lang="en-US" sz="3600" b="1" dirty="0" smtClean="0">
                <a:latin typeface="Verdana" pitchFamily="34" charset="0"/>
              </a:rPr>
              <a:t>I am the type of sentence you usually see in a lot of the reading you do.</a:t>
            </a:r>
            <a:endParaRPr lang="en-US" sz="3600" b="1" dirty="0">
              <a:latin typeface="Verdana" pitchFamily="34" charset="0"/>
            </a:endParaRPr>
          </a:p>
        </p:txBody>
      </p:sp>
      <p:pic>
        <p:nvPicPr>
          <p:cNvPr id="161793" name="Picture 1" descr="C:\Users\Brenna\AppData\Local\Microsoft\Windows\Temporary Internet Files\Content.IE5\MUVPMRNB\MP900438678[1].jpg"/>
          <p:cNvPicPr>
            <a:picLocks noChangeAspect="1" noChangeArrowheads="1"/>
          </p:cNvPicPr>
          <p:nvPr/>
        </p:nvPicPr>
        <p:blipFill>
          <a:blip r:embed="rId2" cstate="print"/>
          <a:srcRect/>
          <a:stretch>
            <a:fillRect/>
          </a:stretch>
        </p:blipFill>
        <p:spPr bwMode="auto">
          <a:xfrm>
            <a:off x="6958512" y="553156"/>
            <a:ext cx="1796642" cy="1794933"/>
          </a:xfrm>
          <a:prstGeom prst="rect">
            <a:avLst/>
          </a:prstGeom>
          <a:noFill/>
        </p:spPr>
      </p:pic>
      <p:pic>
        <p:nvPicPr>
          <p:cNvPr id="161794" name="Picture 2" descr="C:\Users\Brenna\AppData\Local\Microsoft\Windows\Temporary Internet Files\Content.IE5\GP9VYA4M\MC900434810[1].png"/>
          <p:cNvPicPr>
            <a:picLocks noChangeAspect="1" noChangeArrowheads="1"/>
          </p:cNvPicPr>
          <p:nvPr/>
        </p:nvPicPr>
        <p:blipFill>
          <a:blip r:embed="rId3" cstate="print"/>
          <a:srcRect/>
          <a:stretch>
            <a:fillRect/>
          </a:stretch>
        </p:blipFill>
        <p:spPr bwMode="auto">
          <a:xfrm>
            <a:off x="225892" y="3801647"/>
            <a:ext cx="2689464" cy="268946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685800" y="609600"/>
            <a:ext cx="7772400" cy="5334000"/>
          </a:xfrm>
        </p:spPr>
        <p:txBody>
          <a:bodyPr/>
          <a:lstStyle/>
          <a:p>
            <a:r>
              <a:rPr lang="en-US" sz="3600" b="1" dirty="0" smtClean="0">
                <a:latin typeface="Verdana" pitchFamily="34" charset="0"/>
              </a:rPr>
              <a:t>What is a declarative sentence?</a:t>
            </a:r>
            <a:endParaRPr lang="en-US" sz="3600" b="1" dirty="0">
              <a:latin typeface="Verdana" pitchFamily="34" charset="0"/>
            </a:endParaRPr>
          </a:p>
        </p:txBody>
      </p:sp>
      <p:sp>
        <p:nvSpPr>
          <p:cNvPr id="3" name="Right Arrow 2">
            <a:hlinkClick r:id="rId2"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762000" y="609600"/>
            <a:ext cx="7772400" cy="4064000"/>
          </a:xfrm>
        </p:spPr>
        <p:txBody>
          <a:bodyPr/>
          <a:lstStyle/>
          <a:p>
            <a:r>
              <a:rPr lang="en-US" sz="3600" b="1" dirty="0" smtClean="0">
                <a:latin typeface="Verdana" pitchFamily="34" charset="0"/>
              </a:rPr>
              <a:t>I am not used very often because I’m an emotional type of sentence.</a:t>
            </a:r>
            <a:endParaRPr lang="en-US" sz="3600" b="1" dirty="0">
              <a:latin typeface="Verdana" pitchFamily="34" charset="0"/>
            </a:endParaRPr>
          </a:p>
        </p:txBody>
      </p:sp>
      <p:pic>
        <p:nvPicPr>
          <p:cNvPr id="160770" name="Picture 2" descr="http://www.oralcancerfoundation.org/emotional/images/emotional_index.jpg"/>
          <p:cNvPicPr>
            <a:picLocks noChangeAspect="1" noChangeArrowheads="1"/>
          </p:cNvPicPr>
          <p:nvPr/>
        </p:nvPicPr>
        <p:blipFill>
          <a:blip r:embed="rId3" cstate="print"/>
          <a:srcRect l="5111" t="3866" r="2156" b="11624"/>
          <a:stretch>
            <a:fillRect/>
          </a:stretch>
        </p:blipFill>
        <p:spPr bwMode="auto">
          <a:xfrm>
            <a:off x="3036709" y="3736622"/>
            <a:ext cx="3874011" cy="286737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609600"/>
            <a:ext cx="7772400" cy="5410200"/>
          </a:xfrm>
        </p:spPr>
        <p:txBody>
          <a:bodyPr/>
          <a:lstStyle/>
          <a:p>
            <a:r>
              <a:rPr lang="en-US" sz="3600" b="1" dirty="0" smtClean="0">
                <a:latin typeface="Verdana" pitchFamily="34" charset="0"/>
              </a:rPr>
              <a:t>What is a declarative sentence?</a:t>
            </a:r>
            <a:endParaRPr lang="en-US" sz="3600" b="1" dirty="0">
              <a:latin typeface="Verdana" pitchFamily="34" charset="0"/>
            </a:endParaRPr>
          </a:p>
        </p:txBody>
      </p:sp>
      <p:sp>
        <p:nvSpPr>
          <p:cNvPr id="3" name="Right Arrow 2">
            <a:hlinkClick r:id="rId2"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85800" y="609600"/>
            <a:ext cx="7772400" cy="5791200"/>
          </a:xfrm>
        </p:spPr>
        <p:txBody>
          <a:bodyPr/>
          <a:lstStyle/>
          <a:p>
            <a:r>
              <a:rPr lang="en-US" sz="3600" b="1" dirty="0" smtClean="0">
                <a:latin typeface="Verdana" pitchFamily="34" charset="0"/>
              </a:rPr>
              <a:t>What is exclamatory?</a:t>
            </a:r>
            <a:endParaRPr lang="en-US" sz="3600" b="1" dirty="0">
              <a:latin typeface="Verdana" pitchFamily="34" charset="0"/>
            </a:endParaRPr>
          </a:p>
        </p:txBody>
      </p:sp>
      <p:sp>
        <p:nvSpPr>
          <p:cNvPr id="3" name="Right Arrow 2">
            <a:hlinkClick r:id="rId2"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checke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1944688"/>
            <a:ext cx="7772400" cy="2557462"/>
          </a:xfrm>
        </p:spPr>
        <p:txBody>
          <a:bodyPr/>
          <a:lstStyle/>
          <a:p>
            <a:r>
              <a:rPr lang="en-US" sz="3600" b="1" dirty="0" smtClean="0">
                <a:latin typeface="Verdana" pitchFamily="34" charset="0"/>
              </a:rPr>
              <a:t>Run for your life!</a:t>
            </a:r>
            <a:br>
              <a:rPr lang="en-US" sz="3600" b="1" dirty="0" smtClean="0">
                <a:latin typeface="Verdana" pitchFamily="34" charset="0"/>
              </a:rPr>
            </a:br>
            <a:r>
              <a:rPr lang="en-US" sz="3600" b="1" dirty="0" smtClean="0">
                <a:latin typeface="Verdana" pitchFamily="34" charset="0"/>
              </a:rPr>
              <a:t>Mrs. Johnson is </a:t>
            </a:r>
            <a:br>
              <a:rPr lang="en-US" sz="3600" b="1" dirty="0" smtClean="0">
                <a:latin typeface="Verdana" pitchFamily="34" charset="0"/>
              </a:rPr>
            </a:br>
            <a:r>
              <a:rPr lang="en-US" sz="3600" b="1" dirty="0" smtClean="0">
                <a:latin typeface="Verdana" pitchFamily="34" charset="0"/>
              </a:rPr>
              <a:t>right behind you.</a:t>
            </a:r>
            <a:endParaRPr lang="en-US" sz="3600" b="1" dirty="0"/>
          </a:p>
        </p:txBody>
      </p:sp>
      <p:pic>
        <p:nvPicPr>
          <p:cNvPr id="159745" name="Picture 1" descr="C:\Users\Public\Pictures\Black Eyed Peas 2009-2010.jpg"/>
          <p:cNvPicPr>
            <a:picLocks noChangeAspect="1" noChangeArrowheads="1"/>
          </p:cNvPicPr>
          <p:nvPr/>
        </p:nvPicPr>
        <p:blipFill>
          <a:blip r:embed="rId2" cstate="print"/>
          <a:srcRect/>
          <a:stretch>
            <a:fillRect/>
          </a:stretch>
        </p:blipFill>
        <p:spPr bwMode="auto">
          <a:xfrm>
            <a:off x="3837515" y="4030133"/>
            <a:ext cx="1964973" cy="2619964"/>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609600"/>
            <a:ext cx="7772400" cy="5562600"/>
          </a:xfrm>
        </p:spPr>
        <p:txBody>
          <a:bodyPr/>
          <a:lstStyle/>
          <a:p>
            <a:r>
              <a:rPr lang="en-US" sz="3600" b="1" dirty="0" smtClean="0">
                <a:latin typeface="Verdana" pitchFamily="34" charset="0"/>
              </a:rPr>
              <a:t>What are exclamatory and  declarative sentences and some great advice to heed if </a:t>
            </a:r>
            <a:br>
              <a:rPr lang="en-US" sz="3600" b="1" dirty="0" smtClean="0">
                <a:latin typeface="Verdana" pitchFamily="34" charset="0"/>
              </a:rPr>
            </a:br>
            <a:r>
              <a:rPr lang="en-US" sz="3600" b="1" dirty="0" smtClean="0">
                <a:latin typeface="Verdana" pitchFamily="34" charset="0"/>
              </a:rPr>
              <a:t>you’re up to no good?</a:t>
            </a:r>
            <a:endParaRPr lang="en-US" sz="3600" b="1" dirty="0">
              <a:latin typeface="Verdana" pitchFamily="34" charset="0"/>
            </a:endParaRPr>
          </a:p>
        </p:txBody>
      </p:sp>
      <p:sp>
        <p:nvSpPr>
          <p:cNvPr id="3" name="Right Arrow 2">
            <a:hlinkClick r:id="rId2"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81060" name="Rectangle 164"/>
          <p:cNvSpPr>
            <a:spLocks noGrp="1" noChangeArrowheads="1"/>
          </p:cNvSpPr>
          <p:nvPr>
            <p:ph type="title"/>
          </p:nvPr>
        </p:nvSpPr>
        <p:spPr>
          <a:xfrm>
            <a:off x="722666" y="1311628"/>
            <a:ext cx="7772400" cy="1143000"/>
          </a:xfrm>
        </p:spPr>
        <p:txBody>
          <a:bodyPr/>
          <a:lstStyle/>
          <a:p>
            <a:r>
              <a:rPr lang="en-US" sz="3600" b="1" dirty="0" smtClean="0">
                <a:latin typeface="Verdana" pitchFamily="34" charset="0"/>
              </a:rPr>
              <a:t>How is it done?</a:t>
            </a:r>
            <a:br>
              <a:rPr lang="en-US" sz="3600" b="1" dirty="0" smtClean="0">
                <a:latin typeface="Verdana" pitchFamily="34" charset="0"/>
              </a:rPr>
            </a:br>
            <a:r>
              <a:rPr lang="en-US" sz="3600" b="1" dirty="0">
                <a:latin typeface="Verdana" pitchFamily="34" charset="0"/>
              </a:rPr>
              <a:t/>
            </a:r>
            <a:br>
              <a:rPr lang="en-US" sz="3600" b="1" dirty="0">
                <a:latin typeface="Verdana" pitchFamily="34" charset="0"/>
              </a:rPr>
            </a:br>
            <a:r>
              <a:rPr lang="en-US" sz="3600" b="1" dirty="0" smtClean="0">
                <a:latin typeface="Verdana" pitchFamily="34" charset="0"/>
              </a:rPr>
              <a:t>If Mrs. Johnson wants to know where you live.</a:t>
            </a:r>
            <a:endParaRPr lang="en-US" sz="3600" b="1" dirty="0">
              <a:latin typeface="Verdana" pitchFamily="34" charset="0"/>
            </a:endParaRPr>
          </a:p>
        </p:txBody>
      </p:sp>
      <p:pic>
        <p:nvPicPr>
          <p:cNvPr id="158722" name="Picture 2" descr="http://studentweb.cencol.ca/wtsang15/COMP%20213/Midterm/world-map.gif"/>
          <p:cNvPicPr>
            <a:picLocks noChangeAspect="1" noChangeArrowheads="1"/>
          </p:cNvPicPr>
          <p:nvPr/>
        </p:nvPicPr>
        <p:blipFill>
          <a:blip r:embed="rId3" cstate="print"/>
          <a:srcRect/>
          <a:stretch>
            <a:fillRect/>
          </a:stretch>
        </p:blipFill>
        <p:spPr bwMode="auto">
          <a:xfrm>
            <a:off x="2720622" y="3386036"/>
            <a:ext cx="4281614" cy="2777697"/>
          </a:xfrm>
          <a:prstGeom prst="rect">
            <a:avLst/>
          </a:prstGeom>
          <a:noFill/>
        </p:spPr>
      </p:pic>
      <p:sp>
        <p:nvSpPr>
          <p:cNvPr id="6" name="Rectangle 5"/>
          <p:cNvSpPr/>
          <p:nvPr/>
        </p:nvSpPr>
        <p:spPr>
          <a:xfrm>
            <a:off x="654755" y="6390228"/>
            <a:ext cx="8229600" cy="276999"/>
          </a:xfrm>
          <a:prstGeom prst="rect">
            <a:avLst/>
          </a:prstGeom>
        </p:spPr>
        <p:txBody>
          <a:bodyPr wrap="square">
            <a:spAutoFit/>
          </a:bodyPr>
          <a:lstStyle/>
          <a:p>
            <a:pPr algn="ctr"/>
            <a:r>
              <a:rPr lang="en-US" sz="1200" dirty="0" smtClean="0"/>
              <a:t>http://studentweb.cencol.ca/wtsang15/COMP%20213/Midterm/world-map.gif</a:t>
            </a:r>
            <a:endParaRPr lang="en-US" sz="1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85800" y="609600"/>
            <a:ext cx="7772400" cy="5410200"/>
          </a:xfrm>
        </p:spPr>
        <p:txBody>
          <a:bodyPr/>
          <a:lstStyle/>
          <a:p>
            <a:r>
              <a:rPr lang="en-US" sz="3600" b="1" dirty="0" smtClean="0">
                <a:latin typeface="Verdana" pitchFamily="34" charset="0"/>
              </a:rPr>
              <a:t>What is an interrogative sentence?</a:t>
            </a:r>
            <a:endParaRPr lang="en-US" sz="3600" b="1" dirty="0">
              <a:latin typeface="Verdana" pitchFamily="34" charset="0"/>
            </a:endParaRPr>
          </a:p>
        </p:txBody>
      </p:sp>
      <p:sp>
        <p:nvSpPr>
          <p:cNvPr id="3" name="Right Arrow 2">
            <a:hlinkClick r:id="rId2"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609600"/>
            <a:ext cx="7772400" cy="5638800"/>
          </a:xfrm>
        </p:spPr>
        <p:txBody>
          <a:bodyPr/>
          <a:lstStyle/>
          <a:p>
            <a:r>
              <a:rPr lang="en-US" sz="3600" b="1" dirty="0" smtClean="0">
                <a:latin typeface="Verdana" pitchFamily="34" charset="0"/>
              </a:rPr>
              <a:t>How is it done?</a:t>
            </a:r>
            <a:r>
              <a:rPr lang="en-US" sz="3600" dirty="0" smtClean="0">
                <a:latin typeface="Verdana" pitchFamily="34" charset="0"/>
              </a:rPr>
              <a:t/>
            </a:r>
            <a:br>
              <a:rPr lang="en-US" sz="3600" dirty="0" smtClean="0">
                <a:latin typeface="Verdana" pitchFamily="34" charset="0"/>
              </a:rPr>
            </a:br>
            <a:r>
              <a:rPr lang="en-US" sz="3600" dirty="0">
                <a:latin typeface="Verdana" pitchFamily="34" charset="0"/>
              </a:rPr>
              <a:t/>
            </a:r>
            <a:br>
              <a:rPr lang="en-US" sz="3600" dirty="0">
                <a:latin typeface="Verdana" pitchFamily="34" charset="0"/>
              </a:rPr>
            </a:br>
            <a:r>
              <a:rPr lang="en-US" sz="3600" dirty="0" smtClean="0">
                <a:latin typeface="Verdana" pitchFamily="34" charset="0"/>
              </a:rPr>
              <a:t>If Mrs. Johnson says, </a:t>
            </a:r>
            <a:r>
              <a:rPr lang="en-US" sz="3600" b="1" dirty="0" smtClean="0">
                <a:latin typeface="Verdana" pitchFamily="34" charset="0"/>
              </a:rPr>
              <a:t>“Sit down now.”</a:t>
            </a:r>
            <a:endParaRPr lang="en-US" sz="3600" b="1" dirty="0">
              <a:latin typeface="Verdana" pitchFamily="34" charset="0"/>
            </a:endParaRPr>
          </a:p>
        </p:txBody>
      </p:sp>
      <p:pic>
        <p:nvPicPr>
          <p:cNvPr id="157697" name="Picture 1" descr="C:\Users\Public\Pictures\2010_09_30\Brenna 2010-2011.jpg"/>
          <p:cNvPicPr>
            <a:picLocks noChangeAspect="1" noChangeArrowheads="1"/>
          </p:cNvPicPr>
          <p:nvPr/>
        </p:nvPicPr>
        <p:blipFill>
          <a:blip r:embed="rId2" cstate="print"/>
          <a:srcRect/>
          <a:stretch>
            <a:fillRect/>
          </a:stretch>
        </p:blipFill>
        <p:spPr bwMode="auto">
          <a:xfrm>
            <a:off x="6490753" y="395112"/>
            <a:ext cx="1998492" cy="283917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85800" y="609600"/>
            <a:ext cx="7772400" cy="5638800"/>
          </a:xfrm>
        </p:spPr>
        <p:txBody>
          <a:bodyPr/>
          <a:lstStyle/>
          <a:p>
            <a:r>
              <a:rPr lang="en-US" sz="3600" b="1" dirty="0" smtClean="0">
                <a:latin typeface="Verdana" pitchFamily="34" charset="0"/>
              </a:rPr>
              <a:t>What is an imperative sentence?</a:t>
            </a:r>
            <a:endParaRPr lang="en-US" sz="3600" b="1" dirty="0">
              <a:latin typeface="Verdana" pitchFamily="34" charset="0"/>
            </a:endParaRPr>
          </a:p>
        </p:txBody>
      </p:sp>
      <p:sp>
        <p:nvSpPr>
          <p:cNvPr id="3" name="Right Arrow 2">
            <a:hlinkClick r:id="rId2"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blinds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609600"/>
            <a:ext cx="7772400" cy="5715000"/>
          </a:xfrm>
        </p:spPr>
        <p:txBody>
          <a:bodyPr/>
          <a:lstStyle/>
          <a:p>
            <a:r>
              <a:rPr lang="en-US" sz="3600" b="1" dirty="0" smtClean="0">
                <a:latin typeface="Verdana" pitchFamily="34" charset="0"/>
              </a:rPr>
              <a:t>How is it done?</a:t>
            </a:r>
            <a:br>
              <a:rPr lang="en-US" sz="3600" b="1" dirty="0" smtClean="0">
                <a:latin typeface="Verdana" pitchFamily="34" charset="0"/>
              </a:rPr>
            </a:br>
            <a:r>
              <a:rPr lang="en-US" sz="3600" b="1" dirty="0">
                <a:latin typeface="Verdana" pitchFamily="34" charset="0"/>
              </a:rPr>
              <a:t/>
            </a:r>
            <a:br>
              <a:rPr lang="en-US" sz="3600" b="1" dirty="0">
                <a:latin typeface="Verdana" pitchFamily="34" charset="0"/>
              </a:rPr>
            </a:br>
            <a:r>
              <a:rPr lang="en-US" sz="3600" b="1" dirty="0" smtClean="0">
                <a:latin typeface="Verdana" pitchFamily="34" charset="0"/>
              </a:rPr>
              <a:t>I want to convey information.</a:t>
            </a:r>
            <a:endParaRPr lang="en-US" sz="3600" b="1" dirty="0">
              <a:latin typeface="Verdana" pitchFamily="34" charset="0"/>
            </a:endParaRPr>
          </a:p>
        </p:txBody>
      </p:sp>
      <p:pic>
        <p:nvPicPr>
          <p:cNvPr id="156673" name="Picture 1" descr="C:\Program Files (x86)\Microsoft Office\MEDIA\CAGCAT10\j0293236.wmf"/>
          <p:cNvPicPr>
            <a:picLocks noChangeAspect="1" noChangeArrowheads="1"/>
          </p:cNvPicPr>
          <p:nvPr/>
        </p:nvPicPr>
        <p:blipFill>
          <a:blip r:embed="rId2" cstate="print"/>
          <a:srcRect/>
          <a:stretch>
            <a:fillRect/>
          </a:stretch>
        </p:blipFill>
        <p:spPr bwMode="auto">
          <a:xfrm>
            <a:off x="3473183" y="4550820"/>
            <a:ext cx="2047083" cy="1510202"/>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85800" y="609600"/>
            <a:ext cx="7772400" cy="5334000"/>
          </a:xfrm>
        </p:spPr>
        <p:txBody>
          <a:bodyPr/>
          <a:lstStyle/>
          <a:p>
            <a:r>
              <a:rPr lang="en-US" sz="3600" b="1" dirty="0" smtClean="0">
                <a:latin typeface="Verdana" pitchFamily="34" charset="0"/>
              </a:rPr>
              <a:t>What is a declarative sentence?</a:t>
            </a:r>
            <a:endParaRPr lang="en-US" sz="3600" b="1" dirty="0">
              <a:latin typeface="Verdana" pitchFamily="34" charset="0"/>
            </a:endParaRPr>
          </a:p>
        </p:txBody>
      </p:sp>
      <p:sp>
        <p:nvSpPr>
          <p:cNvPr id="3" name="Right Arrow 2">
            <a:hlinkClick r:id="rId2"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3155" y="1760891"/>
            <a:ext cx="7772400" cy="2047875"/>
          </a:xfrm>
        </p:spPr>
        <p:txBody>
          <a:bodyPr/>
          <a:lstStyle/>
          <a:p>
            <a:r>
              <a:rPr lang="en-US" sz="3600" b="1" dirty="0" smtClean="0">
                <a:latin typeface="Verdana" pitchFamily="34" charset="0"/>
              </a:rPr>
              <a:t>How is it done?</a:t>
            </a:r>
            <a:r>
              <a:rPr lang="en-US" sz="3600" dirty="0" smtClean="0">
                <a:latin typeface="Verdana" pitchFamily="34" charset="0"/>
              </a:rPr>
              <a:t/>
            </a:r>
            <a:br>
              <a:rPr lang="en-US" sz="3600" dirty="0" smtClean="0">
                <a:latin typeface="Verdana" pitchFamily="34" charset="0"/>
              </a:rPr>
            </a:br>
            <a:r>
              <a:rPr lang="en-US" sz="3600" dirty="0">
                <a:latin typeface="Verdana" pitchFamily="34" charset="0"/>
              </a:rPr>
              <a:t/>
            </a:r>
            <a:br>
              <a:rPr lang="en-US" sz="3600" dirty="0">
                <a:latin typeface="Verdana" pitchFamily="34" charset="0"/>
              </a:rPr>
            </a:br>
            <a:r>
              <a:rPr lang="en-US" sz="3600" dirty="0" smtClean="0">
                <a:latin typeface="Verdana" pitchFamily="34" charset="0"/>
              </a:rPr>
              <a:t>I want to tell someone directions on visiting the local Dunkin Donuts in </a:t>
            </a:r>
            <a:r>
              <a:rPr lang="en-US" sz="3600" dirty="0" err="1" smtClean="0">
                <a:latin typeface="Verdana" pitchFamily="34" charset="0"/>
              </a:rPr>
              <a:t>Walmart</a:t>
            </a:r>
            <a:r>
              <a:rPr lang="en-US" sz="3600" dirty="0" smtClean="0">
                <a:latin typeface="Verdana" pitchFamily="34" charset="0"/>
              </a:rPr>
              <a:t>.</a:t>
            </a:r>
            <a:endParaRPr lang="en-US" sz="3600" dirty="0"/>
          </a:p>
        </p:txBody>
      </p:sp>
      <p:pic>
        <p:nvPicPr>
          <p:cNvPr id="155650" name="Picture 2" descr="http://ngepress.com/wp-content/uploads/2009/06/dunkin-donuts-coupons-free-donut-in-national-doughnut-day.jpg"/>
          <p:cNvPicPr>
            <a:picLocks noChangeAspect="1" noChangeArrowheads="1"/>
          </p:cNvPicPr>
          <p:nvPr/>
        </p:nvPicPr>
        <p:blipFill>
          <a:blip r:embed="rId2" cstate="print"/>
          <a:srcRect/>
          <a:stretch>
            <a:fillRect/>
          </a:stretch>
        </p:blipFill>
        <p:spPr bwMode="auto">
          <a:xfrm>
            <a:off x="3927801" y="4651023"/>
            <a:ext cx="1938187" cy="179863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609600"/>
            <a:ext cx="7772400" cy="5638800"/>
          </a:xfrm>
        </p:spPr>
        <p:txBody>
          <a:bodyPr/>
          <a:lstStyle/>
          <a:p>
            <a:r>
              <a:rPr lang="en-US" sz="3600" b="1" dirty="0" smtClean="0">
                <a:latin typeface="Verdana" pitchFamily="34" charset="0"/>
              </a:rPr>
              <a:t>It ends with a </a:t>
            </a:r>
            <a:br>
              <a:rPr lang="en-US" sz="3600" b="1" dirty="0" smtClean="0">
                <a:latin typeface="Verdana" pitchFamily="34" charset="0"/>
              </a:rPr>
            </a:br>
            <a:r>
              <a:rPr lang="en-US" sz="3600" b="1" dirty="0" smtClean="0">
                <a:latin typeface="Verdana" pitchFamily="34" charset="0"/>
              </a:rPr>
              <a:t>question mark.</a:t>
            </a:r>
            <a:endParaRPr lang="en-US" sz="3600" b="1" dirty="0">
              <a:latin typeface="Verdana" pitchFamily="34" charset="0"/>
            </a:endParaRPr>
          </a:p>
        </p:txBody>
      </p:sp>
    </p:spTree>
  </p:cSld>
  <p:clrMapOvr>
    <a:masterClrMapping/>
  </p:clrMapOvr>
  <p:transition>
    <p:blinds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85800" y="609600"/>
            <a:ext cx="7772400" cy="5791200"/>
          </a:xfrm>
        </p:spPr>
        <p:txBody>
          <a:bodyPr/>
          <a:lstStyle/>
          <a:p>
            <a:r>
              <a:rPr lang="en-US" sz="3600" b="1" dirty="0" smtClean="0">
                <a:latin typeface="Verdana" pitchFamily="34" charset="0"/>
              </a:rPr>
              <a:t>What is an imperative sentence?</a:t>
            </a:r>
            <a:endParaRPr lang="en-US" sz="3600" b="1" dirty="0">
              <a:latin typeface="Verdana" pitchFamily="34" charset="0"/>
            </a:endParaRPr>
          </a:p>
        </p:txBody>
      </p:sp>
      <p:sp>
        <p:nvSpPr>
          <p:cNvPr id="3" name="Right Arrow 2">
            <a:hlinkClick r:id="rId2"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checke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609600"/>
            <a:ext cx="7772400" cy="4538133"/>
          </a:xfrm>
        </p:spPr>
        <p:txBody>
          <a:bodyPr/>
          <a:lstStyle/>
          <a:p>
            <a:r>
              <a:rPr lang="en-US" sz="3600" b="1" dirty="0" smtClean="0">
                <a:latin typeface="Verdana" pitchFamily="34" charset="0"/>
              </a:rPr>
              <a:t>How is it done?</a:t>
            </a:r>
            <a:r>
              <a:rPr lang="en-US" sz="3600" dirty="0" smtClean="0">
                <a:latin typeface="Verdana" pitchFamily="34" charset="0"/>
              </a:rPr>
              <a:t/>
            </a:r>
            <a:br>
              <a:rPr lang="en-US" sz="3600" dirty="0" smtClean="0">
                <a:latin typeface="Verdana" pitchFamily="34" charset="0"/>
              </a:rPr>
            </a:br>
            <a:r>
              <a:rPr lang="en-US" sz="3600" dirty="0">
                <a:latin typeface="Verdana" pitchFamily="34" charset="0"/>
              </a:rPr>
              <a:t/>
            </a:r>
            <a:br>
              <a:rPr lang="en-US" sz="3600" dirty="0">
                <a:latin typeface="Verdana" pitchFamily="34" charset="0"/>
              </a:rPr>
            </a:br>
            <a:r>
              <a:rPr lang="en-US" sz="3600" dirty="0" smtClean="0">
                <a:latin typeface="Verdana" pitchFamily="34" charset="0"/>
              </a:rPr>
              <a:t>When I want to make a request on my favorite radio station, Jack FM?</a:t>
            </a:r>
            <a:endParaRPr lang="en-US" sz="3600" dirty="0">
              <a:latin typeface="Verdana" pitchFamily="34" charset="0"/>
            </a:endParaRPr>
          </a:p>
        </p:txBody>
      </p:sp>
      <p:pic>
        <p:nvPicPr>
          <p:cNvPr id="143360" name="Picture 0" descr="C:\Users\Brenna\AppData\Local\Microsoft\Windows\Temporary Internet Files\Content.IE5\WZU60FU1\MC900187567[1].wmf"/>
          <p:cNvPicPr>
            <a:picLocks noChangeAspect="1" noChangeArrowheads="1"/>
          </p:cNvPicPr>
          <p:nvPr/>
        </p:nvPicPr>
        <p:blipFill>
          <a:blip r:embed="rId2" cstate="print"/>
          <a:srcRect/>
          <a:stretch>
            <a:fillRect/>
          </a:stretch>
        </p:blipFill>
        <p:spPr bwMode="auto">
          <a:xfrm>
            <a:off x="3842343" y="4436595"/>
            <a:ext cx="1527048" cy="1800454"/>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85800" y="609600"/>
            <a:ext cx="7772400" cy="5562600"/>
          </a:xfrm>
        </p:spPr>
        <p:txBody>
          <a:bodyPr/>
          <a:lstStyle/>
          <a:p>
            <a:r>
              <a:rPr lang="en-US" sz="3600" b="1" dirty="0" smtClean="0">
                <a:latin typeface="Verdana" pitchFamily="34" charset="0"/>
              </a:rPr>
              <a:t>What is an interrogative sentence?</a:t>
            </a:r>
            <a:endParaRPr lang="en-US" sz="3600" b="1" dirty="0">
              <a:latin typeface="Verdana" pitchFamily="34" charset="0"/>
            </a:endParaRPr>
          </a:p>
        </p:txBody>
      </p:sp>
      <p:pic>
        <p:nvPicPr>
          <p:cNvPr id="139268" name="Picture 4" descr="C:\Users\Brenna\AppData\Local\Microsoft\Windows\Temporary Internet Files\Content.IE5\K1AH2M9X\MM900336396[1].gif"/>
          <p:cNvPicPr>
            <a:picLocks noChangeAspect="1" noChangeArrowheads="1" noCrop="1"/>
          </p:cNvPicPr>
          <p:nvPr/>
        </p:nvPicPr>
        <p:blipFill>
          <a:blip r:embed="rId2" cstate="print"/>
          <a:srcRect/>
          <a:stretch>
            <a:fillRect/>
          </a:stretch>
        </p:blipFill>
        <p:spPr bwMode="auto">
          <a:xfrm>
            <a:off x="4402666" y="4817533"/>
            <a:ext cx="609600" cy="609600"/>
          </a:xfrm>
          <a:prstGeom prst="rect">
            <a:avLst/>
          </a:prstGeom>
          <a:noFill/>
        </p:spPr>
      </p:pic>
      <p:sp>
        <p:nvSpPr>
          <p:cNvPr id="4" name="Right Arrow 3">
            <a:hlinkClick r:id="rId3"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dirty="0"/>
              <a:t>Final Jeopardy Answer</a:t>
            </a:r>
          </a:p>
        </p:txBody>
      </p:sp>
      <p:pic>
        <p:nvPicPr>
          <p:cNvPr id="116739" name="TV Show Theme Songs - Jeopardy Think Music..mp3">
            <a:hlinkClick r:id="" action="ppaction://media"/>
          </p:cNvPr>
          <p:cNvPicPr>
            <a:picLocks noRot="1" noChangeAspect="1" noChangeArrowheads="1"/>
          </p:cNvPicPr>
          <p:nvPr>
            <a:audioFile r:link="rId1"/>
          </p:nvPr>
        </p:nvPicPr>
        <p:blipFill>
          <a:blip r:embed="rId3" cstate="print"/>
          <a:srcRect/>
          <a:stretch>
            <a:fillRect/>
          </a:stretch>
        </p:blipFill>
        <p:spPr bwMode="auto">
          <a:xfrm>
            <a:off x="0" y="6400800"/>
            <a:ext cx="304800" cy="304800"/>
          </a:xfrm>
          <a:prstGeom prst="rect">
            <a:avLst/>
          </a:prstGeom>
          <a:noFill/>
        </p:spPr>
      </p:pic>
      <p:pic>
        <p:nvPicPr>
          <p:cNvPr id="142336" name="Picture 0" descr="C:\Users\Brenna\AppData\Local\Microsoft\Windows\Temporary Internet Files\Content.IE5\K1AH2M9X\MM900336396[1].gif"/>
          <p:cNvPicPr>
            <a:picLocks noChangeAspect="1" noChangeArrowheads="1" noCrop="1"/>
          </p:cNvPicPr>
          <p:nvPr/>
        </p:nvPicPr>
        <p:blipFill>
          <a:blip r:embed="rId4" cstate="print"/>
          <a:srcRect/>
          <a:stretch>
            <a:fillRect/>
          </a:stretch>
        </p:blipFill>
        <p:spPr bwMode="auto">
          <a:xfrm>
            <a:off x="8147222" y="3989173"/>
            <a:ext cx="609600" cy="609600"/>
          </a:xfrm>
          <a:prstGeom prst="rect">
            <a:avLst/>
          </a:prstGeom>
          <a:noFill/>
        </p:spPr>
      </p:pic>
      <p:pic>
        <p:nvPicPr>
          <p:cNvPr id="142337" name="Picture 1" descr="C:\Users\Brenna\AppData\Local\Microsoft\Windows\Temporary Internet Files\Content.IE5\WZU60FU1\MM900288869[1].gif"/>
          <p:cNvPicPr>
            <a:picLocks noChangeAspect="1" noChangeArrowheads="1" noCrop="1"/>
          </p:cNvPicPr>
          <p:nvPr/>
        </p:nvPicPr>
        <p:blipFill>
          <a:blip r:embed="rId5" cstate="print"/>
          <a:srcRect/>
          <a:stretch>
            <a:fillRect/>
          </a:stretch>
        </p:blipFill>
        <p:spPr bwMode="auto">
          <a:xfrm>
            <a:off x="529795" y="2899719"/>
            <a:ext cx="571500" cy="762000"/>
          </a:xfrm>
          <a:prstGeom prst="rect">
            <a:avLst/>
          </a:prstGeom>
          <a:noFill/>
        </p:spPr>
      </p:pic>
      <p:sp>
        <p:nvSpPr>
          <p:cNvPr id="9" name="TextBox 8"/>
          <p:cNvSpPr txBox="1"/>
          <p:nvPr/>
        </p:nvSpPr>
        <p:spPr>
          <a:xfrm>
            <a:off x="1285102" y="1507524"/>
            <a:ext cx="7117492" cy="5262979"/>
          </a:xfrm>
          <a:prstGeom prst="rect">
            <a:avLst/>
          </a:prstGeom>
          <a:noFill/>
        </p:spPr>
        <p:txBody>
          <a:bodyPr wrap="square" rtlCol="0">
            <a:spAutoFit/>
          </a:bodyPr>
          <a:lstStyle/>
          <a:p>
            <a:r>
              <a:rPr lang="en-US" sz="2400" dirty="0" smtClean="0"/>
              <a:t>Identify the following sentences in the paragraph below.  The punctuation is missing, but spelling and capitalization are correct.  </a:t>
            </a:r>
          </a:p>
          <a:p>
            <a:endParaRPr lang="en-US" sz="2400" dirty="0"/>
          </a:p>
          <a:p>
            <a:endParaRPr lang="en-US" sz="2400" dirty="0" smtClean="0"/>
          </a:p>
          <a:p>
            <a:r>
              <a:rPr lang="en-US" sz="2400" b="0" dirty="0" smtClean="0"/>
              <a:t>Who says cake is bad for you  Cake is nutritious  It has wheat, eggs, and milk</a:t>
            </a:r>
            <a:r>
              <a:rPr lang="en-US" sz="2400" b="0" dirty="0"/>
              <a:t> </a:t>
            </a:r>
            <a:r>
              <a:rPr lang="en-US" sz="2400" b="0" dirty="0" smtClean="0"/>
              <a:t> You can drink a glass of fruit juice along side it and still meet those pesky daily requirements  I mean why should we bother with oatmeal and pancakes when cake is in the house  Rise up and ask for cake, ladies and gentlemen  When you try to persuade your parents, become historical and quote a royal princess “Let them eat cake ”  “How beautiful you look, Mom” She may let you have a piece after that</a:t>
            </a:r>
            <a:endParaRPr lang="en-US" sz="24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67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Prev" delay="0">
                      <p:tgtEl>
                        <p:sldTgt/>
                      </p:tgtEl>
                    </p:cond>
                    <p:cond evt="onStopAudio" delay="0">
                      <p:tgtEl>
                        <p:sldTgt/>
                      </p:tgtEl>
                    </p:cond>
                  </p:endCondLst>
                </p:cTn>
                <p:tgtEl>
                  <p:spTgt spid="116739"/>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17763" name="Rectangle 3"/>
          <p:cNvSpPr>
            <a:spLocks noGrp="1" noChangeArrowheads="1"/>
          </p:cNvSpPr>
          <p:nvPr>
            <p:ph type="title"/>
          </p:nvPr>
        </p:nvSpPr>
        <p:spPr>
          <a:xfrm>
            <a:off x="750888" y="1308101"/>
            <a:ext cx="7772400" cy="3911600"/>
          </a:xfrm>
        </p:spPr>
        <p:txBody>
          <a:bodyPr/>
          <a:lstStyle/>
          <a:p>
            <a:pPr algn="l"/>
            <a:r>
              <a:rPr lang="en-US" sz="2400" b="0" dirty="0" smtClean="0"/>
              <a:t>Who says cake is bad for you</a:t>
            </a:r>
            <a:r>
              <a:rPr lang="en-US" sz="2400" b="1" dirty="0" smtClean="0">
                <a:solidFill>
                  <a:schemeClr val="accent3"/>
                </a:solidFill>
                <a:effectLst>
                  <a:outerShdw blurRad="38100" dist="38100" dir="2700000" algn="tl">
                    <a:srgbClr val="000000">
                      <a:alpha val="43137"/>
                    </a:srgbClr>
                  </a:outerShdw>
                </a:effectLst>
              </a:rPr>
              <a:t>? </a:t>
            </a:r>
            <a:r>
              <a:rPr lang="en-US" sz="2400" b="1" dirty="0" smtClean="0">
                <a:solidFill>
                  <a:schemeClr val="accent3"/>
                </a:solidFill>
                <a:effectLst>
                  <a:outerShdw blurRad="38100" dist="38100" dir="2700000" algn="tl">
                    <a:srgbClr val="000000">
                      <a:alpha val="43137"/>
                    </a:srgbClr>
                  </a:outerShdw>
                </a:effectLst>
              </a:rPr>
              <a:t>(</a:t>
            </a:r>
            <a:r>
              <a:rPr lang="en-US" sz="2400" b="1" dirty="0" smtClean="0">
                <a:solidFill>
                  <a:schemeClr val="accent3"/>
                </a:solidFill>
                <a:effectLst>
                  <a:outerShdw blurRad="38100" dist="38100" dir="2700000" algn="tl">
                    <a:srgbClr val="000000">
                      <a:alpha val="43137"/>
                    </a:srgbClr>
                  </a:outerShdw>
                </a:effectLst>
              </a:rPr>
              <a:t>Int</a:t>
            </a:r>
            <a:r>
              <a:rPr lang="en-US" sz="2400" b="1" dirty="0" smtClean="0">
                <a:solidFill>
                  <a:schemeClr val="accent3"/>
                </a:solidFill>
                <a:effectLst>
                  <a:outerShdw blurRad="38100" dist="38100" dir="2700000" algn="tl">
                    <a:srgbClr val="000000">
                      <a:alpha val="43137"/>
                    </a:srgbClr>
                  </a:outerShdw>
                </a:effectLst>
              </a:rPr>
              <a:t>.)</a:t>
            </a:r>
            <a:r>
              <a:rPr lang="en-US" sz="2400" b="0" dirty="0" smtClean="0"/>
              <a:t>  </a:t>
            </a:r>
            <a:r>
              <a:rPr lang="en-US" sz="2400" b="0" dirty="0" smtClean="0"/>
              <a:t>Cake is nutritious</a:t>
            </a:r>
            <a:r>
              <a:rPr lang="en-US" sz="2400" b="1" dirty="0" smtClean="0">
                <a:solidFill>
                  <a:schemeClr val="accent3"/>
                </a:solidFill>
                <a:effectLst>
                  <a:outerShdw blurRad="38100" dist="38100" dir="2700000" algn="tl">
                    <a:srgbClr val="000000">
                      <a:alpha val="43137"/>
                    </a:srgbClr>
                  </a:outerShdw>
                </a:effectLst>
              </a:rPr>
              <a:t>.  (Dec.)</a:t>
            </a:r>
            <a:r>
              <a:rPr lang="en-US" sz="2400" b="0" dirty="0" smtClean="0"/>
              <a:t> It has wheat, eggs, and milk</a:t>
            </a:r>
            <a:r>
              <a:rPr lang="en-US" sz="2400" b="1" dirty="0" smtClean="0">
                <a:solidFill>
                  <a:schemeClr val="accent3"/>
                </a:solidFill>
                <a:effectLst>
                  <a:outerShdw blurRad="38100" dist="38100" dir="2700000" algn="tl">
                    <a:srgbClr val="000000">
                      <a:alpha val="43137"/>
                    </a:srgbClr>
                  </a:outerShdw>
                </a:effectLst>
              </a:rPr>
              <a:t>. (Dec.)</a:t>
            </a:r>
            <a:r>
              <a:rPr lang="en-US" sz="2400" b="0" dirty="0" smtClean="0"/>
              <a:t>  You can drink a glass of fruit juice along side it and still meet those pesky daily requirements</a:t>
            </a:r>
            <a:r>
              <a:rPr lang="en-US" sz="2400" b="1" dirty="0" smtClean="0">
                <a:solidFill>
                  <a:schemeClr val="accent3"/>
                </a:solidFill>
                <a:effectLst>
                  <a:outerShdw blurRad="38100" dist="38100" dir="2700000" algn="tl">
                    <a:srgbClr val="000000">
                      <a:alpha val="43137"/>
                    </a:srgbClr>
                  </a:outerShdw>
                </a:effectLst>
              </a:rPr>
              <a:t>. (Dec.)</a:t>
            </a:r>
            <a:r>
              <a:rPr lang="en-US" sz="2400" b="0" dirty="0" smtClean="0"/>
              <a:t> I mean why should we bother with oatmeal and pancakes when cake is in the house</a:t>
            </a:r>
            <a:r>
              <a:rPr lang="en-US" sz="2400" b="1" dirty="0" smtClean="0">
                <a:solidFill>
                  <a:schemeClr val="accent3"/>
                </a:solidFill>
                <a:effectLst>
                  <a:outerShdw blurRad="38100" dist="38100" dir="2700000" algn="tl">
                    <a:srgbClr val="000000">
                      <a:alpha val="43137"/>
                    </a:srgbClr>
                  </a:outerShdw>
                </a:effectLst>
              </a:rPr>
              <a:t>? (Int.)</a:t>
            </a:r>
            <a:r>
              <a:rPr lang="en-US" sz="2400" b="0" dirty="0" smtClean="0"/>
              <a:t>  Rise up and ask for cake, ladies and gentlemen</a:t>
            </a:r>
            <a:r>
              <a:rPr lang="en-US" sz="2400" b="1" dirty="0" smtClean="0">
                <a:solidFill>
                  <a:schemeClr val="accent3"/>
                </a:solidFill>
                <a:effectLst>
                  <a:outerShdw blurRad="38100" dist="38100" dir="2700000" algn="tl">
                    <a:srgbClr val="000000">
                      <a:alpha val="43137"/>
                    </a:srgbClr>
                  </a:outerShdw>
                </a:effectLst>
              </a:rPr>
              <a:t>!  (Imp.)</a:t>
            </a:r>
            <a:r>
              <a:rPr lang="en-US" sz="2400" b="0" dirty="0" smtClean="0"/>
              <a:t> When you try to persuade your parents, become historical and quote a royal princess</a:t>
            </a:r>
            <a:r>
              <a:rPr lang="en-US" sz="2400" b="1" dirty="0" smtClean="0">
                <a:solidFill>
                  <a:schemeClr val="accent3"/>
                </a:solidFill>
                <a:effectLst>
                  <a:outerShdw blurRad="38100" dist="38100" dir="2700000" algn="tl">
                    <a:srgbClr val="000000">
                      <a:alpha val="43137"/>
                    </a:srgbClr>
                  </a:outerShdw>
                </a:effectLst>
              </a:rPr>
              <a:t>. (Imp.)</a:t>
            </a:r>
            <a:r>
              <a:rPr lang="en-US" sz="2400" b="0" dirty="0" smtClean="0"/>
              <a:t> “Let them eat cake</a:t>
            </a:r>
            <a:r>
              <a:rPr lang="en-US" sz="2400" b="1" dirty="0" smtClean="0">
                <a:solidFill>
                  <a:schemeClr val="accent3"/>
                </a:solidFill>
                <a:effectLst>
                  <a:outerShdw blurRad="38100" dist="38100" dir="2700000" algn="tl">
                    <a:srgbClr val="000000">
                      <a:alpha val="43137"/>
                    </a:srgbClr>
                  </a:outerShdw>
                </a:effectLst>
              </a:rPr>
              <a:t>!</a:t>
            </a:r>
            <a:r>
              <a:rPr lang="en-US" sz="2400" b="0" dirty="0" smtClean="0"/>
              <a:t>” </a:t>
            </a:r>
            <a:r>
              <a:rPr lang="en-US" sz="2400" b="1" dirty="0" smtClean="0">
                <a:solidFill>
                  <a:schemeClr val="accent3"/>
                </a:solidFill>
                <a:effectLst>
                  <a:outerShdw blurRad="38100" dist="38100" dir="2700000" algn="tl">
                    <a:srgbClr val="000000">
                      <a:alpha val="43137"/>
                    </a:srgbClr>
                  </a:outerShdw>
                </a:effectLst>
              </a:rPr>
              <a:t>(Imp.) </a:t>
            </a:r>
            <a:br>
              <a:rPr lang="en-US" sz="2400" b="1" dirty="0" smtClean="0">
                <a:solidFill>
                  <a:schemeClr val="accent3"/>
                </a:solidFill>
                <a:effectLst>
                  <a:outerShdw blurRad="38100" dist="38100" dir="2700000" algn="tl">
                    <a:srgbClr val="000000">
                      <a:alpha val="43137"/>
                    </a:srgbClr>
                  </a:outerShdw>
                </a:effectLst>
              </a:rPr>
            </a:br>
            <a:r>
              <a:rPr lang="en-US" sz="2400" b="0" dirty="0" smtClean="0"/>
              <a:t>“How beautiful you look, Mom</a:t>
            </a:r>
            <a:r>
              <a:rPr lang="en-US" sz="2400" b="1" dirty="0" smtClean="0">
                <a:solidFill>
                  <a:schemeClr val="accent3"/>
                </a:solidFill>
                <a:effectLst>
                  <a:outerShdw blurRad="38100" dist="38100" dir="2700000" algn="tl">
                    <a:srgbClr val="000000">
                      <a:alpha val="43137"/>
                    </a:srgbClr>
                  </a:outerShdw>
                </a:effectLst>
              </a:rPr>
              <a:t>!</a:t>
            </a:r>
            <a:r>
              <a:rPr lang="en-US" sz="2400" b="0" dirty="0" smtClean="0"/>
              <a:t>” </a:t>
            </a:r>
            <a:r>
              <a:rPr lang="en-US" sz="2400" b="1" dirty="0" smtClean="0">
                <a:solidFill>
                  <a:schemeClr val="accent3"/>
                </a:solidFill>
                <a:effectLst>
                  <a:outerShdw blurRad="38100" dist="38100" dir="2700000" algn="tl">
                    <a:srgbClr val="000000">
                      <a:alpha val="43137"/>
                    </a:srgbClr>
                  </a:outerShdw>
                </a:effectLst>
              </a:rPr>
              <a:t>(Exc.)</a:t>
            </a:r>
            <a:r>
              <a:rPr lang="en-US" sz="2400" b="0" dirty="0" smtClean="0"/>
              <a:t>  She may let you have a piece after that</a:t>
            </a:r>
            <a:r>
              <a:rPr lang="en-US" sz="2400" b="1" dirty="0" smtClean="0">
                <a:solidFill>
                  <a:schemeClr val="accent3"/>
                </a:solidFill>
                <a:effectLst>
                  <a:outerShdw blurRad="38100" dist="38100" dir="2700000" algn="tl">
                    <a:srgbClr val="000000">
                      <a:alpha val="43137"/>
                    </a:srgbClr>
                  </a:outerShdw>
                </a:effectLst>
              </a:rPr>
              <a:t>. (Dec.)</a:t>
            </a:r>
            <a:r>
              <a:rPr lang="en-US" sz="2400" b="0" dirty="0" smtClean="0"/>
              <a:t/>
            </a:r>
            <a:br>
              <a:rPr lang="en-US" sz="2400" b="0" dirty="0" smtClean="0"/>
            </a:br>
            <a:r>
              <a:rPr lang="en-US" sz="2400" b="0" dirty="0" smtClean="0"/>
              <a:t/>
            </a:r>
            <a:br>
              <a:rPr lang="en-US" sz="2400" b="0" dirty="0" smtClean="0"/>
            </a:br>
            <a:r>
              <a:rPr lang="en-US" sz="2400" dirty="0"/>
              <a:t/>
            </a:r>
            <a:br>
              <a:rPr lang="en-US" sz="2400" dirty="0"/>
            </a:br>
            <a:endParaRPr lang="en-US" sz="2400" b="0" dirty="0"/>
          </a:p>
        </p:txBody>
      </p:sp>
      <p:sp>
        <p:nvSpPr>
          <p:cNvPr id="6" name="TextBox 5"/>
          <p:cNvSpPr txBox="1"/>
          <p:nvPr/>
        </p:nvSpPr>
        <p:spPr>
          <a:xfrm>
            <a:off x="1715912" y="5686778"/>
            <a:ext cx="5486400" cy="584775"/>
          </a:xfrm>
          <a:prstGeom prst="rect">
            <a:avLst/>
          </a:prstGeom>
          <a:noFill/>
        </p:spPr>
        <p:txBody>
          <a:bodyPr wrap="square" rtlCol="0">
            <a:spAutoFit/>
          </a:bodyPr>
          <a:lstStyle/>
          <a:p>
            <a:pPr algn="ctr"/>
            <a:r>
              <a:rPr lang="en-US" sz="3200" dirty="0" smtClean="0"/>
              <a:t>Do </a:t>
            </a:r>
            <a:r>
              <a:rPr lang="en-US" sz="3200" i="1" dirty="0" smtClean="0">
                <a:solidFill>
                  <a:schemeClr val="accent3"/>
                </a:solidFill>
                <a:effectLst>
                  <a:outerShdw blurRad="38100" dist="38100" dir="2700000" algn="tl">
                    <a:srgbClr val="000000">
                      <a:alpha val="43137"/>
                    </a:srgbClr>
                  </a:outerShdw>
                </a:effectLst>
              </a:rPr>
              <a:t>not</a:t>
            </a:r>
            <a:r>
              <a:rPr lang="en-US" sz="3200" dirty="0" smtClean="0"/>
              <a:t> try this at home!</a:t>
            </a:r>
            <a:endParaRPr lang="en-US" sz="3200" dirty="0"/>
          </a:p>
        </p:txBody>
      </p:sp>
      <p:sp>
        <p:nvSpPr>
          <p:cNvPr id="4" name="Right Arrow 3">
            <a:hlinkClick r:id="rId2"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609600"/>
            <a:ext cx="7772400" cy="5638800"/>
          </a:xfrm>
        </p:spPr>
        <p:txBody>
          <a:bodyPr/>
          <a:lstStyle/>
          <a:p>
            <a:r>
              <a:rPr lang="en-US" sz="3600" b="1" dirty="0" smtClean="0">
                <a:latin typeface="Verdana" pitchFamily="34" charset="0"/>
              </a:rPr>
              <a:t>What is an interrogative sentence?</a:t>
            </a:r>
            <a:endParaRPr lang="en-US" sz="3600" b="1" dirty="0">
              <a:latin typeface="Verdana" pitchFamily="34" charset="0"/>
            </a:endParaRPr>
          </a:p>
        </p:txBody>
      </p:sp>
      <p:pic>
        <p:nvPicPr>
          <p:cNvPr id="92163" name="Picture 3" descr="C:\Users\Brenna\AppData\Local\Microsoft\Windows\Temporary Internet Files\Content.IE5\GP9VYA4M\MC900056771[1].wmf"/>
          <p:cNvPicPr>
            <a:picLocks noChangeAspect="1" noChangeArrowheads="1"/>
          </p:cNvPicPr>
          <p:nvPr/>
        </p:nvPicPr>
        <p:blipFill>
          <a:blip r:embed="rId2" cstate="print"/>
          <a:srcRect/>
          <a:stretch>
            <a:fillRect/>
          </a:stretch>
        </p:blipFill>
        <p:spPr bwMode="auto">
          <a:xfrm>
            <a:off x="7345285" y="4270638"/>
            <a:ext cx="978408" cy="1838858"/>
          </a:xfrm>
          <a:prstGeom prst="rect">
            <a:avLst/>
          </a:prstGeom>
          <a:noFill/>
        </p:spPr>
      </p:pic>
      <p:sp>
        <p:nvSpPr>
          <p:cNvPr id="4" name="Right Arrow 3">
            <a:hlinkClick r:id="rId3"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609600"/>
            <a:ext cx="7772400" cy="5791200"/>
          </a:xfrm>
        </p:spPr>
        <p:txBody>
          <a:bodyPr/>
          <a:lstStyle/>
          <a:p>
            <a:r>
              <a:rPr lang="en-US" sz="3600" b="1" dirty="0" smtClean="0">
                <a:latin typeface="Verdana" pitchFamily="34" charset="0"/>
              </a:rPr>
              <a:t>I am an emotional outburst.</a:t>
            </a:r>
            <a:endParaRPr lang="en-US" sz="3600" b="1" dirty="0">
              <a:latin typeface="Verdana" pitchFamily="34" charset="0"/>
            </a:endParaRPr>
          </a:p>
        </p:txBody>
      </p:sp>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lumMod val="60000"/>
                <a:lumOff val="40000"/>
              </a:schemeClr>
            </a:gs>
            <a:gs pos="100000">
              <a:srgbClr val="CC00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609600"/>
            <a:ext cx="7772400" cy="5334000"/>
          </a:xfrm>
        </p:spPr>
        <p:txBody>
          <a:bodyPr/>
          <a:lstStyle/>
          <a:p>
            <a:r>
              <a:rPr lang="en-US" sz="3600" b="1" dirty="0" smtClean="0">
                <a:latin typeface="Verdana" pitchFamily="34" charset="0"/>
              </a:rPr>
              <a:t>What is an exclamatory sentence?</a:t>
            </a:r>
            <a:endParaRPr lang="en-US" sz="3600" b="1" dirty="0">
              <a:latin typeface="Verdana" pitchFamily="34" charset="0"/>
            </a:endParaRPr>
          </a:p>
        </p:txBody>
      </p:sp>
      <p:pic>
        <p:nvPicPr>
          <p:cNvPr id="93187" name="Picture 3" descr="C:\Users\Brenna\AppData\Local\Microsoft\Windows\Temporary Internet Files\Content.IE5\MUVPMRNB\MC900432526[1].png"/>
          <p:cNvPicPr>
            <a:picLocks noChangeAspect="1" noChangeArrowheads="1"/>
          </p:cNvPicPr>
          <p:nvPr/>
        </p:nvPicPr>
        <p:blipFill>
          <a:blip r:embed="rId2" cstate="print"/>
          <a:srcRect/>
          <a:stretch>
            <a:fillRect/>
          </a:stretch>
        </p:blipFill>
        <p:spPr bwMode="auto">
          <a:xfrm>
            <a:off x="3602138" y="3744241"/>
            <a:ext cx="2285714" cy="2285714"/>
          </a:xfrm>
          <a:prstGeom prst="rect">
            <a:avLst/>
          </a:prstGeom>
          <a:noFill/>
        </p:spPr>
      </p:pic>
      <p:sp>
        <p:nvSpPr>
          <p:cNvPr id="4" name="Right Arrow 3">
            <a:hlinkClick r:id="rId3" action="ppaction://hlinksldjump"/>
          </p:cNvPr>
          <p:cNvSpPr/>
          <p:nvPr/>
        </p:nvSpPr>
        <p:spPr bwMode="auto">
          <a:xfrm>
            <a:off x="7692887" y="5953539"/>
            <a:ext cx="705678" cy="5466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1" i="0" u="none" strike="noStrike" cap="none" normalizeH="0" baseline="0" smtClean="0">
              <a:ln>
                <a:noFill/>
              </a:ln>
              <a:solidFill>
                <a:schemeClr val="tx1"/>
              </a:solidFill>
              <a:effectLst/>
              <a:latin typeface="Times New Roman" charset="0"/>
            </a:endParaRP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609600"/>
            <a:ext cx="7772400" cy="5192889"/>
          </a:xfrm>
        </p:spPr>
        <p:txBody>
          <a:bodyPr/>
          <a:lstStyle/>
          <a:p>
            <a:r>
              <a:rPr lang="en-US" sz="3600" b="1" dirty="0" smtClean="0">
                <a:latin typeface="Verdana" pitchFamily="34" charset="0"/>
              </a:rPr>
              <a:t>I am a command.</a:t>
            </a:r>
            <a:endParaRPr lang="en-US" sz="3600" b="1" dirty="0">
              <a:latin typeface="Verdana" pitchFamily="34" charset="0"/>
            </a:endParaRPr>
          </a:p>
        </p:txBody>
      </p:sp>
      <p:pic>
        <p:nvPicPr>
          <p:cNvPr id="63491" name="Picture 3" descr="C:\Users\Brenna\AppData\Local\Microsoft\Windows\Temporary Internet Files\Content.IE5\K1AH2M9X\MC900324606[1].wmf"/>
          <p:cNvPicPr>
            <a:picLocks noChangeAspect="1" noChangeArrowheads="1"/>
          </p:cNvPicPr>
          <p:nvPr/>
        </p:nvPicPr>
        <p:blipFill>
          <a:blip r:embed="rId2" cstate="print"/>
          <a:srcRect/>
          <a:stretch>
            <a:fillRect/>
          </a:stretch>
        </p:blipFill>
        <p:spPr bwMode="auto">
          <a:xfrm>
            <a:off x="3782922" y="4400142"/>
            <a:ext cx="1677010" cy="1814170"/>
          </a:xfrm>
          <a:prstGeom prst="rect">
            <a:avLst/>
          </a:prstGeom>
          <a:noFill/>
        </p:spPr>
      </p:pic>
    </p:spTree>
  </p:cSld>
  <p:clrMapOvr>
    <a:masterClrMapping/>
  </p:clrMapOvr>
  <p:transition>
    <p:check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7200" b="1"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7200" b="1" i="0" u="none" strike="noStrike" cap="none" normalizeH="0" baseline="0" smtClean="0">
            <a:ln>
              <a:noFill/>
            </a:ln>
            <a:solidFill>
              <a:schemeClr val="tx1"/>
            </a:solidFill>
            <a:effectLst/>
            <a:latin typeface="Times New Roman"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FF3300"/>
    </a:folHlink>
  </a:clrScheme>
</a:themeOverride>
</file>

<file path=docProps/app.xml><?xml version="1.0" encoding="utf-8"?>
<Properties xmlns="http://schemas.openxmlformats.org/officeDocument/2006/extended-properties" xmlns:vt="http://schemas.openxmlformats.org/officeDocument/2006/docPropsVTypes">
  <Template/>
  <TotalTime>670</TotalTime>
  <Words>644</Words>
  <Application>Microsoft Office PowerPoint</Application>
  <PresentationFormat>On-screen Show (4:3)</PresentationFormat>
  <Paragraphs>101</Paragraphs>
  <Slides>54</Slides>
  <Notes>4</Notes>
  <HiddenSlides>0</HiddenSlides>
  <MMClips>1</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Types of Sentences</vt:lpstr>
      <vt:lpstr>Slide 2</vt:lpstr>
      <vt:lpstr>It ends with a period.</vt:lpstr>
      <vt:lpstr>What is a declarative sentence?</vt:lpstr>
      <vt:lpstr>It ends with a  question mark.</vt:lpstr>
      <vt:lpstr>What is an interrogative sentence?</vt:lpstr>
      <vt:lpstr>I am an emotional outburst.</vt:lpstr>
      <vt:lpstr>What is an exclamatory sentence?</vt:lpstr>
      <vt:lpstr>I am a command.</vt:lpstr>
      <vt:lpstr>What is an imperative sentence?</vt:lpstr>
      <vt:lpstr>I can end with either a  period or exclamation mark.</vt:lpstr>
      <vt:lpstr>What is an imperative sentence?</vt:lpstr>
      <vt:lpstr>Identify the following sentence.  The dog walked to the park without its master.</vt:lpstr>
      <vt:lpstr>What is a declarative sentence?</vt:lpstr>
      <vt:lpstr>Identify the following sentence.  Are you feeling  lucky today, punk?</vt:lpstr>
      <vt:lpstr>What is interrogative?</vt:lpstr>
      <vt:lpstr>Identify the following sentence.  That car is out of control!</vt:lpstr>
      <vt:lpstr>What is exclamatory?</vt:lpstr>
      <vt:lpstr>Identify the following sentence.  Feed Earl the  piranha his supper.</vt:lpstr>
      <vt:lpstr>What is an imperative sentence?</vt:lpstr>
      <vt:lpstr>Identify the following sentence.  Frogs are warty, green, and have buggy eyes.</vt:lpstr>
      <vt:lpstr>What is a declarative sentence?</vt:lpstr>
      <vt:lpstr>What punctuation mark  should this sentence have?  Jamie and Adam star in the television program Mythbusters on the Discovery Channel; they are always putting science to the test</vt:lpstr>
      <vt:lpstr>What is a period?</vt:lpstr>
      <vt:lpstr>Identify the  punctuation mark  should this sentence have.   Did you take your shower yet</vt:lpstr>
      <vt:lpstr>What is a question mark?</vt:lpstr>
      <vt:lpstr>Identify the punctuation mark  should this sentence have.   Listen to this new song by U2   </vt:lpstr>
      <vt:lpstr>What is a period?</vt:lpstr>
      <vt:lpstr>Identify the punctuation mark this sentence should have.  No way, dude</vt:lpstr>
      <vt:lpstr>What is an exclamation mark?</vt:lpstr>
      <vt:lpstr>Identify the punctuation this sentence should have.  One eyed, one-horned flying purple people eaters are attacking the city of  New York right now</vt:lpstr>
      <vt:lpstr>What is an  exclamation mark?  Don’t you think  it’s time to RUN?</vt:lpstr>
      <vt:lpstr>I am the bossy sentence.</vt:lpstr>
      <vt:lpstr>What is an imperative sentence?</vt:lpstr>
      <vt:lpstr>I am always asking  questions like your parents.</vt:lpstr>
      <vt:lpstr>What is an interrogative sentence?</vt:lpstr>
      <vt:lpstr>I am the type of sentence you usually see in a lot of the reading you do.</vt:lpstr>
      <vt:lpstr>What is a declarative sentence?</vt:lpstr>
      <vt:lpstr>I am not used very often because I’m an emotional type of sentence.</vt:lpstr>
      <vt:lpstr>What is exclamatory?</vt:lpstr>
      <vt:lpstr>Run for your life! Mrs. Johnson is  right behind you.</vt:lpstr>
      <vt:lpstr>What are exclamatory and  declarative sentences and some great advice to heed if  you’re up to no good?</vt:lpstr>
      <vt:lpstr>How is it done?  If Mrs. Johnson wants to know where you live.</vt:lpstr>
      <vt:lpstr>What is an interrogative sentence?</vt:lpstr>
      <vt:lpstr>How is it done?  If Mrs. Johnson says, “Sit down now.”</vt:lpstr>
      <vt:lpstr>What is an imperative sentence?</vt:lpstr>
      <vt:lpstr>How is it done?  I want to convey information.</vt:lpstr>
      <vt:lpstr>What is a declarative sentence?</vt:lpstr>
      <vt:lpstr>How is it done?  I want to tell someone directions on visiting the local Dunkin Donuts in Walmart.</vt:lpstr>
      <vt:lpstr>What is an imperative sentence?</vt:lpstr>
      <vt:lpstr>How is it done?  When I want to make a request on my favorite radio station, Jack FM?</vt:lpstr>
      <vt:lpstr>What is an interrogative sentence?</vt:lpstr>
      <vt:lpstr>Final Jeopardy Answer</vt:lpstr>
      <vt:lpstr>Who says cake is bad for you? (Int.)  Cake is nutritious.  (Dec.) It has wheat, eggs, and milk. (Dec.)  You can drink a glass of fruit juice along side it and still meet those pesky daily requirements. (Dec.) I mean why should we bother with oatmeal and pancakes when cake is in the house? (Int.)  Rise up and ask for cake, ladies and gentlemen!  (Imp.) When you try to persuade your parents, become historical and quote a royal princess. (Imp.) “Let them eat cake!” (Imp.)  “How beautiful you look, Mom!” (Exc.)  She may let you have a piece after that. (Dec.)   </vt:lpstr>
    </vt:vector>
  </TitlesOfParts>
  <Manager>Melissa Hall</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Module II Review</dc:title>
  <dc:creator>Brandon Hall</dc:creator>
  <cp:lastModifiedBy>Brenna Johnson</cp:lastModifiedBy>
  <cp:revision>66</cp:revision>
  <dcterms:created xsi:type="dcterms:W3CDTF">2000-10-18T13:47:24Z</dcterms:created>
  <dcterms:modified xsi:type="dcterms:W3CDTF">2010-12-06T15:28:14Z</dcterms:modified>
</cp:coreProperties>
</file>